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heme/themeOverride1.xml" ContentType="application/vnd.openxmlformats-officedocument.themeOverride+xml"/>
  <Override PartName="/ppt/notesSlides/notesSlide13.xml" ContentType="application/vnd.openxmlformats-officedocument.presentationml.notesSlide+xml"/>
  <Override PartName="/ppt/theme/themeOverride2.xml" ContentType="application/vnd.openxmlformats-officedocument.themeOverride+xml"/>
  <Override PartName="/ppt/notesSlides/notesSlide14.xml" ContentType="application/vnd.openxmlformats-officedocument.presentationml.notesSlide+xml"/>
  <Override PartName="/ppt/theme/themeOverride3.xml" ContentType="application/vnd.openxmlformats-officedocument.themeOverride+xml"/>
  <Override PartName="/ppt/notesSlides/notesSlide15.xml" ContentType="application/vnd.openxmlformats-officedocument.presentationml.notesSlide+xml"/>
  <Override PartName="/ppt/theme/themeOverride4.xml" ContentType="application/vnd.openxmlformats-officedocument.themeOverride+xml"/>
  <Override PartName="/ppt/notesSlides/notesSlide16.xml" ContentType="application/vnd.openxmlformats-officedocument.presentationml.notesSlide+xml"/>
  <Override PartName="/ppt/theme/themeOverride5.xml" ContentType="application/vnd.openxmlformats-officedocument.themeOverride+xml"/>
  <Override PartName="/ppt/notesSlides/notesSlide17.xml" ContentType="application/vnd.openxmlformats-officedocument.presentationml.notesSlide+xml"/>
  <Override PartName="/ppt/theme/themeOverride6.xml" ContentType="application/vnd.openxmlformats-officedocument.themeOverr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73" r:id="rId4"/>
    <p:sldId id="274" r:id="rId5"/>
    <p:sldId id="258" r:id="rId6"/>
    <p:sldId id="275" r:id="rId7"/>
    <p:sldId id="259" r:id="rId8"/>
    <p:sldId id="260" r:id="rId9"/>
    <p:sldId id="261" r:id="rId10"/>
    <p:sldId id="262" r:id="rId11"/>
    <p:sldId id="263" r:id="rId12"/>
    <p:sldId id="272" r:id="rId13"/>
    <p:sldId id="266" r:id="rId14"/>
    <p:sldId id="267" r:id="rId15"/>
    <p:sldId id="268" r:id="rId16"/>
    <p:sldId id="269" r:id="rId17"/>
    <p:sldId id="270" r:id="rId18"/>
    <p:sldId id="27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7B4A8"/>
    <a:srgbClr val="A1AEA3"/>
    <a:srgbClr val="A7B5A6"/>
    <a:srgbClr val="393E25"/>
    <a:srgbClr val="ABB665"/>
    <a:srgbClr val="939B60"/>
    <a:srgbClr val="EBEBEB"/>
    <a:srgbClr val="DBDCDE"/>
    <a:srgbClr val="19181D"/>
    <a:srgbClr val="AEBB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38" autoAdjust="0"/>
    <p:restoredTop sz="94674" autoAdjust="0"/>
  </p:normalViewPr>
  <p:slideViewPr>
    <p:cSldViewPr snapToGrid="0" showGuides="1">
      <p:cViewPr varScale="1">
        <p:scale>
          <a:sx n="78" d="100"/>
          <a:sy n="78" d="100"/>
        </p:scale>
        <p:origin x="486" y="8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E31AF7-3E58-4BB8-916A-5917A79C2E0D}" type="datetimeFigureOut">
              <a:rPr lang="en-IN" smtClean="0"/>
              <a:t>27-05-2024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78A2A8-357E-415C-BF2E-E0C955896F28}" type="slidenum">
              <a:rPr lang="en-IN" smtClean="0"/>
              <a:t>‹#›</a:t>
            </a:fld>
            <a:endParaRPr lang="en-IN"/>
          </a:p>
        </p:txBody>
      </p:sp>
    </p:spTree>
    <p:extLst>
      <p:ext uri="{BB962C8B-B14F-4D97-AF65-F5344CB8AC3E}">
        <p14:creationId xmlns:p14="http://schemas.microsoft.com/office/powerpoint/2010/main" val="894446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1</a:t>
            </a:fld>
            <a:endParaRPr lang="en-IN"/>
          </a:p>
        </p:txBody>
      </p:sp>
    </p:spTree>
    <p:extLst>
      <p:ext uri="{BB962C8B-B14F-4D97-AF65-F5344CB8AC3E}">
        <p14:creationId xmlns:p14="http://schemas.microsoft.com/office/powerpoint/2010/main" val="2669845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10</a:t>
            </a:fld>
            <a:endParaRPr lang="en-IN"/>
          </a:p>
        </p:txBody>
      </p:sp>
    </p:spTree>
    <p:extLst>
      <p:ext uri="{BB962C8B-B14F-4D97-AF65-F5344CB8AC3E}">
        <p14:creationId xmlns:p14="http://schemas.microsoft.com/office/powerpoint/2010/main" val="21986510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11</a:t>
            </a:fld>
            <a:endParaRPr lang="en-IN"/>
          </a:p>
        </p:txBody>
      </p:sp>
    </p:spTree>
    <p:extLst>
      <p:ext uri="{BB962C8B-B14F-4D97-AF65-F5344CB8AC3E}">
        <p14:creationId xmlns:p14="http://schemas.microsoft.com/office/powerpoint/2010/main" val="31032975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12</a:t>
            </a:fld>
            <a:endParaRPr lang="en-IN"/>
          </a:p>
        </p:txBody>
      </p:sp>
    </p:spTree>
    <p:extLst>
      <p:ext uri="{BB962C8B-B14F-4D97-AF65-F5344CB8AC3E}">
        <p14:creationId xmlns:p14="http://schemas.microsoft.com/office/powerpoint/2010/main" val="21392332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13</a:t>
            </a:fld>
            <a:endParaRPr lang="en-IN"/>
          </a:p>
        </p:txBody>
      </p:sp>
    </p:spTree>
    <p:extLst>
      <p:ext uri="{BB962C8B-B14F-4D97-AF65-F5344CB8AC3E}">
        <p14:creationId xmlns:p14="http://schemas.microsoft.com/office/powerpoint/2010/main" val="13249874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14</a:t>
            </a:fld>
            <a:endParaRPr lang="en-IN"/>
          </a:p>
        </p:txBody>
      </p:sp>
    </p:spTree>
    <p:extLst>
      <p:ext uri="{BB962C8B-B14F-4D97-AF65-F5344CB8AC3E}">
        <p14:creationId xmlns:p14="http://schemas.microsoft.com/office/powerpoint/2010/main" val="26338683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15</a:t>
            </a:fld>
            <a:endParaRPr lang="en-IN"/>
          </a:p>
        </p:txBody>
      </p:sp>
    </p:spTree>
    <p:extLst>
      <p:ext uri="{BB962C8B-B14F-4D97-AF65-F5344CB8AC3E}">
        <p14:creationId xmlns:p14="http://schemas.microsoft.com/office/powerpoint/2010/main" val="18480403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16</a:t>
            </a:fld>
            <a:endParaRPr lang="en-IN"/>
          </a:p>
        </p:txBody>
      </p:sp>
    </p:spTree>
    <p:extLst>
      <p:ext uri="{BB962C8B-B14F-4D97-AF65-F5344CB8AC3E}">
        <p14:creationId xmlns:p14="http://schemas.microsoft.com/office/powerpoint/2010/main" val="11689142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17</a:t>
            </a:fld>
            <a:endParaRPr lang="en-IN"/>
          </a:p>
        </p:txBody>
      </p:sp>
    </p:spTree>
    <p:extLst>
      <p:ext uri="{BB962C8B-B14F-4D97-AF65-F5344CB8AC3E}">
        <p14:creationId xmlns:p14="http://schemas.microsoft.com/office/powerpoint/2010/main" val="26964245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18</a:t>
            </a:fld>
            <a:endParaRPr lang="en-IN"/>
          </a:p>
        </p:txBody>
      </p:sp>
    </p:spTree>
    <p:extLst>
      <p:ext uri="{BB962C8B-B14F-4D97-AF65-F5344CB8AC3E}">
        <p14:creationId xmlns:p14="http://schemas.microsoft.com/office/powerpoint/2010/main" val="817672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2</a:t>
            </a:fld>
            <a:endParaRPr lang="en-IN"/>
          </a:p>
        </p:txBody>
      </p:sp>
    </p:spTree>
    <p:extLst>
      <p:ext uri="{BB962C8B-B14F-4D97-AF65-F5344CB8AC3E}">
        <p14:creationId xmlns:p14="http://schemas.microsoft.com/office/powerpoint/2010/main" val="1116230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3</a:t>
            </a:fld>
            <a:endParaRPr lang="en-IN"/>
          </a:p>
        </p:txBody>
      </p:sp>
    </p:spTree>
    <p:extLst>
      <p:ext uri="{BB962C8B-B14F-4D97-AF65-F5344CB8AC3E}">
        <p14:creationId xmlns:p14="http://schemas.microsoft.com/office/powerpoint/2010/main" val="2705253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4</a:t>
            </a:fld>
            <a:endParaRPr lang="en-IN"/>
          </a:p>
        </p:txBody>
      </p:sp>
    </p:spTree>
    <p:extLst>
      <p:ext uri="{BB962C8B-B14F-4D97-AF65-F5344CB8AC3E}">
        <p14:creationId xmlns:p14="http://schemas.microsoft.com/office/powerpoint/2010/main" val="1695943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5</a:t>
            </a:fld>
            <a:endParaRPr lang="en-IN"/>
          </a:p>
        </p:txBody>
      </p:sp>
    </p:spTree>
    <p:extLst>
      <p:ext uri="{BB962C8B-B14F-4D97-AF65-F5344CB8AC3E}">
        <p14:creationId xmlns:p14="http://schemas.microsoft.com/office/powerpoint/2010/main" val="17032863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6</a:t>
            </a:fld>
            <a:endParaRPr lang="en-IN"/>
          </a:p>
        </p:txBody>
      </p:sp>
    </p:spTree>
    <p:extLst>
      <p:ext uri="{BB962C8B-B14F-4D97-AF65-F5344CB8AC3E}">
        <p14:creationId xmlns:p14="http://schemas.microsoft.com/office/powerpoint/2010/main" val="7827801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7</a:t>
            </a:fld>
            <a:endParaRPr lang="en-IN"/>
          </a:p>
        </p:txBody>
      </p:sp>
    </p:spTree>
    <p:extLst>
      <p:ext uri="{BB962C8B-B14F-4D97-AF65-F5344CB8AC3E}">
        <p14:creationId xmlns:p14="http://schemas.microsoft.com/office/powerpoint/2010/main" val="3625591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8</a:t>
            </a:fld>
            <a:endParaRPr lang="en-IN"/>
          </a:p>
        </p:txBody>
      </p:sp>
    </p:spTree>
    <p:extLst>
      <p:ext uri="{BB962C8B-B14F-4D97-AF65-F5344CB8AC3E}">
        <p14:creationId xmlns:p14="http://schemas.microsoft.com/office/powerpoint/2010/main" val="20884436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78A2A8-357E-415C-BF2E-E0C955896F28}" type="slidenum">
              <a:rPr lang="en-IN" smtClean="0"/>
              <a:t>9</a:t>
            </a:fld>
            <a:endParaRPr lang="en-IN"/>
          </a:p>
        </p:txBody>
      </p:sp>
    </p:spTree>
    <p:extLst>
      <p:ext uri="{BB962C8B-B14F-4D97-AF65-F5344CB8AC3E}">
        <p14:creationId xmlns:p14="http://schemas.microsoft.com/office/powerpoint/2010/main" val="1766019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3D9BA-CF65-4B9C-8DFE-81A4B51FF1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90A70AD-EA5F-48E5-AA6F-0C9F73ACD4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CF48C65-49A5-4DC4-97A3-96F2263A869A}"/>
              </a:ext>
            </a:extLst>
          </p:cNvPr>
          <p:cNvSpPr>
            <a:spLocks noGrp="1"/>
          </p:cNvSpPr>
          <p:nvPr>
            <p:ph type="dt" sz="half" idx="10"/>
          </p:nvPr>
        </p:nvSpPr>
        <p:spPr/>
        <p:txBody>
          <a:bodyPr/>
          <a:lstStyle/>
          <a:p>
            <a:fld id="{1DC0341D-9988-4DDB-9CD7-703F230A49BA}" type="datetimeFigureOut">
              <a:rPr lang="en-IN" smtClean="0"/>
              <a:t>27-05-2024</a:t>
            </a:fld>
            <a:endParaRPr lang="en-IN"/>
          </a:p>
        </p:txBody>
      </p:sp>
      <p:sp>
        <p:nvSpPr>
          <p:cNvPr id="5" name="Footer Placeholder 4">
            <a:extLst>
              <a:ext uri="{FF2B5EF4-FFF2-40B4-BE49-F238E27FC236}">
                <a16:creationId xmlns:a16="http://schemas.microsoft.com/office/drawing/2014/main" id="{C528CB73-FB99-4164-A4BA-ACD70F508D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A5E98A-C5A2-4BFA-A998-9500106374E1}"/>
              </a:ext>
            </a:extLst>
          </p:cNvPr>
          <p:cNvSpPr>
            <a:spLocks noGrp="1"/>
          </p:cNvSpPr>
          <p:nvPr>
            <p:ph type="sldNum" sz="quarter" idx="12"/>
          </p:nvPr>
        </p:nvSpPr>
        <p:spPr/>
        <p:txBody>
          <a:bodyPr/>
          <a:lstStyle/>
          <a:p>
            <a:fld id="{59D73DF1-CC87-4929-925A-943A170E8314}" type="slidenum">
              <a:rPr lang="en-IN" smtClean="0"/>
              <a:t>‹#›</a:t>
            </a:fld>
            <a:endParaRPr lang="en-IN"/>
          </a:p>
        </p:txBody>
      </p:sp>
    </p:spTree>
    <p:extLst>
      <p:ext uri="{BB962C8B-B14F-4D97-AF65-F5344CB8AC3E}">
        <p14:creationId xmlns:p14="http://schemas.microsoft.com/office/powerpoint/2010/main" val="38773870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81434-EA32-418A-ABE3-F5CC72F53E9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F70AFE2-6230-46AB-8B11-3A79D0E493B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6EFAC4-874F-44DB-8C67-B6A0389EB7C4}"/>
              </a:ext>
            </a:extLst>
          </p:cNvPr>
          <p:cNvSpPr>
            <a:spLocks noGrp="1"/>
          </p:cNvSpPr>
          <p:nvPr>
            <p:ph type="dt" sz="half" idx="10"/>
          </p:nvPr>
        </p:nvSpPr>
        <p:spPr/>
        <p:txBody>
          <a:bodyPr/>
          <a:lstStyle/>
          <a:p>
            <a:fld id="{1DC0341D-9988-4DDB-9CD7-703F230A49BA}" type="datetimeFigureOut">
              <a:rPr lang="en-IN" smtClean="0"/>
              <a:t>27-05-2024</a:t>
            </a:fld>
            <a:endParaRPr lang="en-IN"/>
          </a:p>
        </p:txBody>
      </p:sp>
      <p:sp>
        <p:nvSpPr>
          <p:cNvPr id="5" name="Footer Placeholder 4">
            <a:extLst>
              <a:ext uri="{FF2B5EF4-FFF2-40B4-BE49-F238E27FC236}">
                <a16:creationId xmlns:a16="http://schemas.microsoft.com/office/drawing/2014/main" id="{151369E4-3141-47D3-AC17-2C89BE58880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3920CF-DB90-47C0-A449-A55627CC5D73}"/>
              </a:ext>
            </a:extLst>
          </p:cNvPr>
          <p:cNvSpPr>
            <a:spLocks noGrp="1"/>
          </p:cNvSpPr>
          <p:nvPr>
            <p:ph type="sldNum" sz="quarter" idx="12"/>
          </p:nvPr>
        </p:nvSpPr>
        <p:spPr/>
        <p:txBody>
          <a:bodyPr/>
          <a:lstStyle/>
          <a:p>
            <a:fld id="{59D73DF1-CC87-4929-925A-943A170E8314}" type="slidenum">
              <a:rPr lang="en-IN" smtClean="0"/>
              <a:t>‹#›</a:t>
            </a:fld>
            <a:endParaRPr lang="en-IN"/>
          </a:p>
        </p:txBody>
      </p:sp>
    </p:spTree>
    <p:extLst>
      <p:ext uri="{BB962C8B-B14F-4D97-AF65-F5344CB8AC3E}">
        <p14:creationId xmlns:p14="http://schemas.microsoft.com/office/powerpoint/2010/main" val="4133875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768A95-7443-4353-9BBE-AE9B1F37669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1BAFFE4-5EDF-4810-8A94-2717FC73B31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6FB0275-40CD-4C74-89B9-5431EBC7E299}"/>
              </a:ext>
            </a:extLst>
          </p:cNvPr>
          <p:cNvSpPr>
            <a:spLocks noGrp="1"/>
          </p:cNvSpPr>
          <p:nvPr>
            <p:ph type="dt" sz="half" idx="10"/>
          </p:nvPr>
        </p:nvSpPr>
        <p:spPr/>
        <p:txBody>
          <a:bodyPr/>
          <a:lstStyle/>
          <a:p>
            <a:fld id="{1DC0341D-9988-4DDB-9CD7-703F230A49BA}" type="datetimeFigureOut">
              <a:rPr lang="en-IN" smtClean="0"/>
              <a:t>27-05-2024</a:t>
            </a:fld>
            <a:endParaRPr lang="en-IN"/>
          </a:p>
        </p:txBody>
      </p:sp>
      <p:sp>
        <p:nvSpPr>
          <p:cNvPr id="5" name="Footer Placeholder 4">
            <a:extLst>
              <a:ext uri="{FF2B5EF4-FFF2-40B4-BE49-F238E27FC236}">
                <a16:creationId xmlns:a16="http://schemas.microsoft.com/office/drawing/2014/main" id="{3FF481A9-9B7B-4950-B1B4-6E68C03FFB2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4ACF89F-82E9-4E21-8523-8590DCA59DA2}"/>
              </a:ext>
            </a:extLst>
          </p:cNvPr>
          <p:cNvSpPr>
            <a:spLocks noGrp="1"/>
          </p:cNvSpPr>
          <p:nvPr>
            <p:ph type="sldNum" sz="quarter" idx="12"/>
          </p:nvPr>
        </p:nvSpPr>
        <p:spPr/>
        <p:txBody>
          <a:bodyPr/>
          <a:lstStyle/>
          <a:p>
            <a:fld id="{59D73DF1-CC87-4929-925A-943A170E8314}" type="slidenum">
              <a:rPr lang="en-IN" smtClean="0"/>
              <a:t>‹#›</a:t>
            </a:fld>
            <a:endParaRPr lang="en-IN"/>
          </a:p>
        </p:txBody>
      </p:sp>
    </p:spTree>
    <p:extLst>
      <p:ext uri="{BB962C8B-B14F-4D97-AF65-F5344CB8AC3E}">
        <p14:creationId xmlns:p14="http://schemas.microsoft.com/office/powerpoint/2010/main" val="1204734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85895-5133-4DDC-9CE7-B4CA64045D0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FD67457-4345-4F7A-957A-31435C003CE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5467703-E725-459E-B840-B036CC67D9E7}"/>
              </a:ext>
            </a:extLst>
          </p:cNvPr>
          <p:cNvSpPr>
            <a:spLocks noGrp="1"/>
          </p:cNvSpPr>
          <p:nvPr>
            <p:ph type="dt" sz="half" idx="10"/>
          </p:nvPr>
        </p:nvSpPr>
        <p:spPr/>
        <p:txBody>
          <a:bodyPr/>
          <a:lstStyle/>
          <a:p>
            <a:fld id="{1DC0341D-9988-4DDB-9CD7-703F230A49BA}" type="datetimeFigureOut">
              <a:rPr lang="en-IN" smtClean="0"/>
              <a:t>27-05-2024</a:t>
            </a:fld>
            <a:endParaRPr lang="en-IN"/>
          </a:p>
        </p:txBody>
      </p:sp>
      <p:sp>
        <p:nvSpPr>
          <p:cNvPr id="5" name="Footer Placeholder 4">
            <a:extLst>
              <a:ext uri="{FF2B5EF4-FFF2-40B4-BE49-F238E27FC236}">
                <a16:creationId xmlns:a16="http://schemas.microsoft.com/office/drawing/2014/main" id="{B34FC0EE-1A05-42D6-AE0F-4130ACE5DE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E30E1B-E38C-4953-8AF9-32FB4D6D618D}"/>
              </a:ext>
            </a:extLst>
          </p:cNvPr>
          <p:cNvSpPr>
            <a:spLocks noGrp="1"/>
          </p:cNvSpPr>
          <p:nvPr>
            <p:ph type="sldNum" sz="quarter" idx="12"/>
          </p:nvPr>
        </p:nvSpPr>
        <p:spPr/>
        <p:txBody>
          <a:bodyPr/>
          <a:lstStyle/>
          <a:p>
            <a:fld id="{59D73DF1-CC87-4929-925A-943A170E8314}" type="slidenum">
              <a:rPr lang="en-IN" smtClean="0"/>
              <a:t>‹#›</a:t>
            </a:fld>
            <a:endParaRPr lang="en-IN"/>
          </a:p>
        </p:txBody>
      </p:sp>
    </p:spTree>
    <p:extLst>
      <p:ext uri="{BB962C8B-B14F-4D97-AF65-F5344CB8AC3E}">
        <p14:creationId xmlns:p14="http://schemas.microsoft.com/office/powerpoint/2010/main" val="1620224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AD0CD-AAFA-4E26-8653-A721BC9637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D83A747-DAA9-4AD0-BC38-C05AA257D1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24E948-500D-4C7B-9BBF-9E9C9601178A}"/>
              </a:ext>
            </a:extLst>
          </p:cNvPr>
          <p:cNvSpPr>
            <a:spLocks noGrp="1"/>
          </p:cNvSpPr>
          <p:nvPr>
            <p:ph type="dt" sz="half" idx="10"/>
          </p:nvPr>
        </p:nvSpPr>
        <p:spPr/>
        <p:txBody>
          <a:bodyPr/>
          <a:lstStyle/>
          <a:p>
            <a:fld id="{1DC0341D-9988-4DDB-9CD7-703F230A49BA}" type="datetimeFigureOut">
              <a:rPr lang="en-IN" smtClean="0"/>
              <a:t>27-05-2024</a:t>
            </a:fld>
            <a:endParaRPr lang="en-IN"/>
          </a:p>
        </p:txBody>
      </p:sp>
      <p:sp>
        <p:nvSpPr>
          <p:cNvPr id="5" name="Footer Placeholder 4">
            <a:extLst>
              <a:ext uri="{FF2B5EF4-FFF2-40B4-BE49-F238E27FC236}">
                <a16:creationId xmlns:a16="http://schemas.microsoft.com/office/drawing/2014/main" id="{46E773C0-E012-435B-A0F9-47D589F7E0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69C4DC-0823-4DCD-874A-0582F149D04F}"/>
              </a:ext>
            </a:extLst>
          </p:cNvPr>
          <p:cNvSpPr>
            <a:spLocks noGrp="1"/>
          </p:cNvSpPr>
          <p:nvPr>
            <p:ph type="sldNum" sz="quarter" idx="12"/>
          </p:nvPr>
        </p:nvSpPr>
        <p:spPr/>
        <p:txBody>
          <a:bodyPr/>
          <a:lstStyle/>
          <a:p>
            <a:fld id="{59D73DF1-CC87-4929-925A-943A170E8314}" type="slidenum">
              <a:rPr lang="en-IN" smtClean="0"/>
              <a:t>‹#›</a:t>
            </a:fld>
            <a:endParaRPr lang="en-IN"/>
          </a:p>
        </p:txBody>
      </p:sp>
    </p:spTree>
    <p:extLst>
      <p:ext uri="{BB962C8B-B14F-4D97-AF65-F5344CB8AC3E}">
        <p14:creationId xmlns:p14="http://schemas.microsoft.com/office/powerpoint/2010/main" val="39718806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4D4E9-2706-4C1A-A515-577A6F0422F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732D46B-773A-409A-AF47-09974AB62CE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6DB1733-5212-4442-88B4-EE2CD414FED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D1574BF-6D2C-4D6B-88E7-FAFA712D5AA8}"/>
              </a:ext>
            </a:extLst>
          </p:cNvPr>
          <p:cNvSpPr>
            <a:spLocks noGrp="1"/>
          </p:cNvSpPr>
          <p:nvPr>
            <p:ph type="dt" sz="half" idx="10"/>
          </p:nvPr>
        </p:nvSpPr>
        <p:spPr/>
        <p:txBody>
          <a:bodyPr/>
          <a:lstStyle/>
          <a:p>
            <a:fld id="{1DC0341D-9988-4DDB-9CD7-703F230A49BA}" type="datetimeFigureOut">
              <a:rPr lang="en-IN" smtClean="0"/>
              <a:t>27-05-2024</a:t>
            </a:fld>
            <a:endParaRPr lang="en-IN"/>
          </a:p>
        </p:txBody>
      </p:sp>
      <p:sp>
        <p:nvSpPr>
          <p:cNvPr id="6" name="Footer Placeholder 5">
            <a:extLst>
              <a:ext uri="{FF2B5EF4-FFF2-40B4-BE49-F238E27FC236}">
                <a16:creationId xmlns:a16="http://schemas.microsoft.com/office/drawing/2014/main" id="{215D7072-6549-4B14-BDA2-9A33486FBDA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9406525-8582-4125-B836-3F815310CE53}"/>
              </a:ext>
            </a:extLst>
          </p:cNvPr>
          <p:cNvSpPr>
            <a:spLocks noGrp="1"/>
          </p:cNvSpPr>
          <p:nvPr>
            <p:ph type="sldNum" sz="quarter" idx="12"/>
          </p:nvPr>
        </p:nvSpPr>
        <p:spPr/>
        <p:txBody>
          <a:bodyPr/>
          <a:lstStyle/>
          <a:p>
            <a:fld id="{59D73DF1-CC87-4929-925A-943A170E8314}" type="slidenum">
              <a:rPr lang="en-IN" smtClean="0"/>
              <a:t>‹#›</a:t>
            </a:fld>
            <a:endParaRPr lang="en-IN"/>
          </a:p>
        </p:txBody>
      </p:sp>
    </p:spTree>
    <p:extLst>
      <p:ext uri="{BB962C8B-B14F-4D97-AF65-F5344CB8AC3E}">
        <p14:creationId xmlns:p14="http://schemas.microsoft.com/office/powerpoint/2010/main" val="803019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53347-F4F5-46A8-97D9-718F6924241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758169A-4354-4753-9D22-E820D832F3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970126D-A9C3-438D-9DDF-5D571680C60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FF9E975-94A4-4D6A-A4D8-4EDD0BD7AB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D1B944C-CAF1-4631-917A-1D09B9605A4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EF0E2D8-83D5-4BBF-B8B7-DF7655D6906E}"/>
              </a:ext>
            </a:extLst>
          </p:cNvPr>
          <p:cNvSpPr>
            <a:spLocks noGrp="1"/>
          </p:cNvSpPr>
          <p:nvPr>
            <p:ph type="dt" sz="half" idx="10"/>
          </p:nvPr>
        </p:nvSpPr>
        <p:spPr/>
        <p:txBody>
          <a:bodyPr/>
          <a:lstStyle/>
          <a:p>
            <a:fld id="{1DC0341D-9988-4DDB-9CD7-703F230A49BA}" type="datetimeFigureOut">
              <a:rPr lang="en-IN" smtClean="0"/>
              <a:t>27-05-2024</a:t>
            </a:fld>
            <a:endParaRPr lang="en-IN"/>
          </a:p>
        </p:txBody>
      </p:sp>
      <p:sp>
        <p:nvSpPr>
          <p:cNvPr id="8" name="Footer Placeholder 7">
            <a:extLst>
              <a:ext uri="{FF2B5EF4-FFF2-40B4-BE49-F238E27FC236}">
                <a16:creationId xmlns:a16="http://schemas.microsoft.com/office/drawing/2014/main" id="{07BB0E41-E20C-4869-8D58-58FD040A693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1A3A505-CAAF-4C25-A211-18F49F9BA4BA}"/>
              </a:ext>
            </a:extLst>
          </p:cNvPr>
          <p:cNvSpPr>
            <a:spLocks noGrp="1"/>
          </p:cNvSpPr>
          <p:nvPr>
            <p:ph type="sldNum" sz="quarter" idx="12"/>
          </p:nvPr>
        </p:nvSpPr>
        <p:spPr/>
        <p:txBody>
          <a:bodyPr/>
          <a:lstStyle/>
          <a:p>
            <a:fld id="{59D73DF1-CC87-4929-925A-943A170E8314}" type="slidenum">
              <a:rPr lang="en-IN" smtClean="0"/>
              <a:t>‹#›</a:t>
            </a:fld>
            <a:endParaRPr lang="en-IN"/>
          </a:p>
        </p:txBody>
      </p:sp>
    </p:spTree>
    <p:extLst>
      <p:ext uri="{BB962C8B-B14F-4D97-AF65-F5344CB8AC3E}">
        <p14:creationId xmlns:p14="http://schemas.microsoft.com/office/powerpoint/2010/main" val="36362302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E432A-6EE2-4D2F-85F0-95C8D9946C4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70158D8-11DE-4E03-8561-BD1AA9EEE93B}"/>
              </a:ext>
            </a:extLst>
          </p:cNvPr>
          <p:cNvSpPr>
            <a:spLocks noGrp="1"/>
          </p:cNvSpPr>
          <p:nvPr>
            <p:ph type="dt" sz="half" idx="10"/>
          </p:nvPr>
        </p:nvSpPr>
        <p:spPr/>
        <p:txBody>
          <a:bodyPr/>
          <a:lstStyle/>
          <a:p>
            <a:fld id="{1DC0341D-9988-4DDB-9CD7-703F230A49BA}" type="datetimeFigureOut">
              <a:rPr lang="en-IN" smtClean="0"/>
              <a:t>27-05-2024</a:t>
            </a:fld>
            <a:endParaRPr lang="en-IN"/>
          </a:p>
        </p:txBody>
      </p:sp>
      <p:sp>
        <p:nvSpPr>
          <p:cNvPr id="4" name="Footer Placeholder 3">
            <a:extLst>
              <a:ext uri="{FF2B5EF4-FFF2-40B4-BE49-F238E27FC236}">
                <a16:creationId xmlns:a16="http://schemas.microsoft.com/office/drawing/2014/main" id="{EAE45C2B-C3C2-4BA2-972A-BF002E76156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92FF088-E787-40E5-B0A6-361F50642C65}"/>
              </a:ext>
            </a:extLst>
          </p:cNvPr>
          <p:cNvSpPr>
            <a:spLocks noGrp="1"/>
          </p:cNvSpPr>
          <p:nvPr>
            <p:ph type="sldNum" sz="quarter" idx="12"/>
          </p:nvPr>
        </p:nvSpPr>
        <p:spPr/>
        <p:txBody>
          <a:bodyPr/>
          <a:lstStyle/>
          <a:p>
            <a:fld id="{59D73DF1-CC87-4929-925A-943A170E8314}" type="slidenum">
              <a:rPr lang="en-IN" smtClean="0"/>
              <a:t>‹#›</a:t>
            </a:fld>
            <a:endParaRPr lang="en-IN"/>
          </a:p>
        </p:txBody>
      </p:sp>
    </p:spTree>
    <p:extLst>
      <p:ext uri="{BB962C8B-B14F-4D97-AF65-F5344CB8AC3E}">
        <p14:creationId xmlns:p14="http://schemas.microsoft.com/office/powerpoint/2010/main" val="579789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F7C8FEC-6019-41BC-8B3A-EA2DD3C5F126}"/>
              </a:ext>
            </a:extLst>
          </p:cNvPr>
          <p:cNvSpPr>
            <a:spLocks noGrp="1"/>
          </p:cNvSpPr>
          <p:nvPr>
            <p:ph type="dt" sz="half" idx="10"/>
          </p:nvPr>
        </p:nvSpPr>
        <p:spPr/>
        <p:txBody>
          <a:bodyPr/>
          <a:lstStyle/>
          <a:p>
            <a:fld id="{1DC0341D-9988-4DDB-9CD7-703F230A49BA}" type="datetimeFigureOut">
              <a:rPr lang="en-IN" smtClean="0"/>
              <a:t>27-05-2024</a:t>
            </a:fld>
            <a:endParaRPr lang="en-IN"/>
          </a:p>
        </p:txBody>
      </p:sp>
      <p:sp>
        <p:nvSpPr>
          <p:cNvPr id="3" name="Footer Placeholder 2">
            <a:extLst>
              <a:ext uri="{FF2B5EF4-FFF2-40B4-BE49-F238E27FC236}">
                <a16:creationId xmlns:a16="http://schemas.microsoft.com/office/drawing/2014/main" id="{523B7EB2-4FE6-4806-9B6E-8BF36F9E4A2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CEE01DF-85EE-4FA1-BA25-42DF345600F6}"/>
              </a:ext>
            </a:extLst>
          </p:cNvPr>
          <p:cNvSpPr>
            <a:spLocks noGrp="1"/>
          </p:cNvSpPr>
          <p:nvPr>
            <p:ph type="sldNum" sz="quarter" idx="12"/>
          </p:nvPr>
        </p:nvSpPr>
        <p:spPr/>
        <p:txBody>
          <a:bodyPr/>
          <a:lstStyle/>
          <a:p>
            <a:fld id="{59D73DF1-CC87-4929-925A-943A170E8314}" type="slidenum">
              <a:rPr lang="en-IN" smtClean="0"/>
              <a:t>‹#›</a:t>
            </a:fld>
            <a:endParaRPr lang="en-IN"/>
          </a:p>
        </p:txBody>
      </p:sp>
    </p:spTree>
    <p:extLst>
      <p:ext uri="{BB962C8B-B14F-4D97-AF65-F5344CB8AC3E}">
        <p14:creationId xmlns:p14="http://schemas.microsoft.com/office/powerpoint/2010/main" val="19663165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4E4AC-F9AA-4E5F-84B9-AFCF9A38FC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CBB6553-CE40-4251-960D-10A886097C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5474E33-D1E1-49EF-884E-C420719417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531BC33-7E4F-4390-85BC-C96F350AA12A}"/>
              </a:ext>
            </a:extLst>
          </p:cNvPr>
          <p:cNvSpPr>
            <a:spLocks noGrp="1"/>
          </p:cNvSpPr>
          <p:nvPr>
            <p:ph type="dt" sz="half" idx="10"/>
          </p:nvPr>
        </p:nvSpPr>
        <p:spPr/>
        <p:txBody>
          <a:bodyPr/>
          <a:lstStyle/>
          <a:p>
            <a:fld id="{1DC0341D-9988-4DDB-9CD7-703F230A49BA}" type="datetimeFigureOut">
              <a:rPr lang="en-IN" smtClean="0"/>
              <a:t>27-05-2024</a:t>
            </a:fld>
            <a:endParaRPr lang="en-IN"/>
          </a:p>
        </p:txBody>
      </p:sp>
      <p:sp>
        <p:nvSpPr>
          <p:cNvPr id="6" name="Footer Placeholder 5">
            <a:extLst>
              <a:ext uri="{FF2B5EF4-FFF2-40B4-BE49-F238E27FC236}">
                <a16:creationId xmlns:a16="http://schemas.microsoft.com/office/drawing/2014/main" id="{5CF099F3-6FC2-4DDA-8042-C24522E674E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D8B3A25-A808-4A07-BDD9-511CA8E47E91}"/>
              </a:ext>
            </a:extLst>
          </p:cNvPr>
          <p:cNvSpPr>
            <a:spLocks noGrp="1"/>
          </p:cNvSpPr>
          <p:nvPr>
            <p:ph type="sldNum" sz="quarter" idx="12"/>
          </p:nvPr>
        </p:nvSpPr>
        <p:spPr/>
        <p:txBody>
          <a:bodyPr/>
          <a:lstStyle/>
          <a:p>
            <a:fld id="{59D73DF1-CC87-4929-925A-943A170E8314}" type="slidenum">
              <a:rPr lang="en-IN" smtClean="0"/>
              <a:t>‹#›</a:t>
            </a:fld>
            <a:endParaRPr lang="en-IN"/>
          </a:p>
        </p:txBody>
      </p:sp>
    </p:spTree>
    <p:extLst>
      <p:ext uri="{BB962C8B-B14F-4D97-AF65-F5344CB8AC3E}">
        <p14:creationId xmlns:p14="http://schemas.microsoft.com/office/powerpoint/2010/main" val="234794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9D242-48AE-4578-B99D-31FACE8109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F563AF0-276C-461C-B2BA-E63B984E5F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9C3A28B-7857-451F-8CC3-D954747107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5A80D10-70F6-4F58-9576-E9C43B5E892E}"/>
              </a:ext>
            </a:extLst>
          </p:cNvPr>
          <p:cNvSpPr>
            <a:spLocks noGrp="1"/>
          </p:cNvSpPr>
          <p:nvPr>
            <p:ph type="dt" sz="half" idx="10"/>
          </p:nvPr>
        </p:nvSpPr>
        <p:spPr/>
        <p:txBody>
          <a:bodyPr/>
          <a:lstStyle/>
          <a:p>
            <a:fld id="{1DC0341D-9988-4DDB-9CD7-703F230A49BA}" type="datetimeFigureOut">
              <a:rPr lang="en-IN" smtClean="0"/>
              <a:t>27-05-2024</a:t>
            </a:fld>
            <a:endParaRPr lang="en-IN"/>
          </a:p>
        </p:txBody>
      </p:sp>
      <p:sp>
        <p:nvSpPr>
          <p:cNvPr id="6" name="Footer Placeholder 5">
            <a:extLst>
              <a:ext uri="{FF2B5EF4-FFF2-40B4-BE49-F238E27FC236}">
                <a16:creationId xmlns:a16="http://schemas.microsoft.com/office/drawing/2014/main" id="{C91D332E-33D7-42C4-A057-B5BC49E0D83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7EEA26A-3249-4173-8B4F-C8917AC18FC9}"/>
              </a:ext>
            </a:extLst>
          </p:cNvPr>
          <p:cNvSpPr>
            <a:spLocks noGrp="1"/>
          </p:cNvSpPr>
          <p:nvPr>
            <p:ph type="sldNum" sz="quarter" idx="12"/>
          </p:nvPr>
        </p:nvSpPr>
        <p:spPr/>
        <p:txBody>
          <a:bodyPr/>
          <a:lstStyle/>
          <a:p>
            <a:fld id="{59D73DF1-CC87-4929-925A-943A170E8314}" type="slidenum">
              <a:rPr lang="en-IN" smtClean="0"/>
              <a:t>‹#›</a:t>
            </a:fld>
            <a:endParaRPr lang="en-IN"/>
          </a:p>
        </p:txBody>
      </p:sp>
    </p:spTree>
    <p:extLst>
      <p:ext uri="{BB962C8B-B14F-4D97-AF65-F5344CB8AC3E}">
        <p14:creationId xmlns:p14="http://schemas.microsoft.com/office/powerpoint/2010/main" val="16330539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15CA81-75F8-45AE-86C0-8DE4BFD94F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B481155-9B55-4A6A-A0CE-734BB73B8C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4179853-84A7-494E-B8D0-7709316EA47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C0341D-9988-4DDB-9CD7-703F230A49BA}" type="datetimeFigureOut">
              <a:rPr lang="en-IN" smtClean="0"/>
              <a:t>27-05-2024</a:t>
            </a:fld>
            <a:endParaRPr lang="en-IN"/>
          </a:p>
        </p:txBody>
      </p:sp>
      <p:sp>
        <p:nvSpPr>
          <p:cNvPr id="5" name="Footer Placeholder 4">
            <a:extLst>
              <a:ext uri="{FF2B5EF4-FFF2-40B4-BE49-F238E27FC236}">
                <a16:creationId xmlns:a16="http://schemas.microsoft.com/office/drawing/2014/main" id="{FEEFF601-3E70-42DD-8C76-0854971E06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BB0369F-2782-4ACC-A0A2-7EEA821DA4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D73DF1-CC87-4929-925A-943A170E8314}" type="slidenum">
              <a:rPr lang="en-IN" smtClean="0"/>
              <a:t>‹#›</a:t>
            </a:fld>
            <a:endParaRPr lang="en-IN"/>
          </a:p>
        </p:txBody>
      </p:sp>
    </p:spTree>
    <p:extLst>
      <p:ext uri="{BB962C8B-B14F-4D97-AF65-F5344CB8AC3E}">
        <p14:creationId xmlns:p14="http://schemas.microsoft.com/office/powerpoint/2010/main" val="26166599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7" Type="http://schemas.openxmlformats.org/officeDocument/2006/relationships/image" Target="../media/image11.png"/><Relationship Id="rId2" Type="http://schemas.openxmlformats.org/officeDocument/2006/relationships/slideLayout" Target="../slideLayouts/slideLayout1.xml"/><Relationship Id="rId1" Type="http://schemas.openxmlformats.org/officeDocument/2006/relationships/themeOverride" Target="../theme/themeOverride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notesSlide" Target="../notesSlides/notesSlide14.xml"/><Relationship Id="rId7" Type="http://schemas.openxmlformats.org/officeDocument/2006/relationships/image" Target="../media/image10.png"/><Relationship Id="rId2" Type="http://schemas.openxmlformats.org/officeDocument/2006/relationships/slideLayout" Target="../slideLayouts/slideLayout1.xml"/><Relationship Id="rId1" Type="http://schemas.openxmlformats.org/officeDocument/2006/relationships/themeOverride" Target="../theme/themeOverride2.xml"/><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hemeOverride" Target="../theme/themeOverride3.xml"/><Relationship Id="rId6" Type="http://schemas.openxmlformats.org/officeDocument/2006/relationships/image" Target="../media/image11.png"/><Relationship Id="rId5" Type="http://schemas.openxmlformats.org/officeDocument/2006/relationships/image" Target="../media/image12.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hemeOverride" Target="../theme/themeOverride4.xml"/><Relationship Id="rId5" Type="http://schemas.openxmlformats.org/officeDocument/2006/relationships/image" Target="../media/image13.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hemeOverride" Target="../theme/themeOverride5.xml"/><Relationship Id="rId5" Type="http://schemas.openxmlformats.org/officeDocument/2006/relationships/image" Target="../media/image13.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hemeOverride" Target="../theme/themeOverride6.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s://www.fisdom.com/wp-content/uploads/2023/01/Term-and-life-cover.jpg">
            <a:extLst>
              <a:ext uri="{FF2B5EF4-FFF2-40B4-BE49-F238E27FC236}">
                <a16:creationId xmlns:a16="http://schemas.microsoft.com/office/drawing/2014/main" id="{B7816D10-14A6-4DB3-8088-22D89D94D3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56AE542-76B5-4A01-97D8-6D2FD3DAC27E}"/>
              </a:ext>
            </a:extLst>
          </p:cNvPr>
          <p:cNvSpPr txBox="1"/>
          <p:nvPr/>
        </p:nvSpPr>
        <p:spPr>
          <a:xfrm>
            <a:off x="746973" y="1849626"/>
            <a:ext cx="7534141" cy="2677656"/>
          </a:xfrm>
          <a:prstGeom prst="rect">
            <a:avLst/>
          </a:prstGeom>
          <a:noFill/>
        </p:spPr>
        <p:txBody>
          <a:bodyPr wrap="square" rtlCol="0">
            <a:spAutoFit/>
          </a:bodyPr>
          <a:lstStyle/>
          <a:p>
            <a:r>
              <a:rPr lang="en-IN" sz="8000" b="1" dirty="0">
                <a:solidFill>
                  <a:schemeClr val="bg1"/>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rPr>
              <a:t>SHIELD </a:t>
            </a:r>
            <a:r>
              <a:rPr lang="en-IN" sz="8800" b="1" dirty="0">
                <a:solidFill>
                  <a:schemeClr val="bg1"/>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rPr>
              <a:t>INSURANCE</a:t>
            </a:r>
            <a:endParaRPr lang="en-IN" sz="8000" b="1" dirty="0">
              <a:solidFill>
                <a:schemeClr val="bg1"/>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endParaRPr>
          </a:p>
        </p:txBody>
      </p:sp>
      <p:pic>
        <p:nvPicPr>
          <p:cNvPr id="1026" name="Picture 2" descr="https://files.codebasics.io/81341/avatar/shield_insurance_logo.png?Expires=1716793189&amp;Signature=pk~WHtI8AaIaVxa5ubn0F38ncRxX~w0fNaorJL7nqrvskwa9Tuu9nPSRYo3-KrWE3DdQ~mnfmsddpdkbnwK45OBhwr06MXpz72DQ6vtmpLhOogvwZfvk4KMcf36M5Ti2TCYNsuHAfUqE95I2HmbXCjLP5-OWt0XYfa4n9wQrnGnZqTlRukTh8CRLi816OSlY6d3MYAKZIBQ~Lj0bTIUI70aBP1vY7-lE9Gouais4HsSa9mBlqt39W7ixuuGqiAAjKD85Tj6C7gRub0aBo8RZeGKBeYlE5hby~wnwCbkzg54icrLNbrUc1dH2YHSHLbqUiCcbskyk5ldRFtItwtpjXQ__&amp;Key-Pair-Id=K2RNEYYX7N2F8M">
            <a:extLst>
              <a:ext uri="{FF2B5EF4-FFF2-40B4-BE49-F238E27FC236}">
                <a16:creationId xmlns:a16="http://schemas.microsoft.com/office/drawing/2014/main" id="{12826CC4-AFC0-4B95-BAEA-57A15880ED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43966" y="160638"/>
            <a:ext cx="1149178" cy="114917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54A135D-E06D-4787-9709-4A1465EC8DA2}"/>
              </a:ext>
            </a:extLst>
          </p:cNvPr>
          <p:cNvSpPr txBox="1"/>
          <p:nvPr/>
        </p:nvSpPr>
        <p:spPr>
          <a:xfrm>
            <a:off x="342900" y="6207631"/>
            <a:ext cx="5436973" cy="369332"/>
          </a:xfrm>
          <a:prstGeom prst="rect">
            <a:avLst/>
          </a:prstGeom>
          <a:noFill/>
        </p:spPr>
        <p:txBody>
          <a:bodyPr wrap="square" rtlCol="0">
            <a:spAutoFit/>
          </a:bodyPr>
          <a:lstStyle>
            <a:defPPr>
              <a:defRPr lang="en-US"/>
            </a:defPPr>
            <a:lvl1pPr>
              <a:defRPr sz="1400">
                <a:solidFill>
                  <a:schemeClr val="bg1"/>
                </a:solidFill>
                <a:latin typeface="Segoe UI" panose="020B0502040204020203" pitchFamily="34" charset="0"/>
                <a:ea typeface="Lato Black" panose="020F0502020204030203" pitchFamily="34" charset="0"/>
                <a:cs typeface="Segoe UI" panose="020B0502040204020203" pitchFamily="34" charset="0"/>
              </a:defRPr>
            </a:lvl1pPr>
          </a:lstStyle>
          <a:p>
            <a:r>
              <a:rPr lang="en-US" sz="1600" dirty="0">
                <a:latin typeface="Lato Black" panose="020F0502020204030203" pitchFamily="34" charset="0"/>
                <a:cs typeface="Lato Black" panose="020F0502020204030203" pitchFamily="34" charset="0"/>
              </a:rPr>
              <a:t>Presented by </a:t>
            </a:r>
            <a:r>
              <a:rPr lang="en-US" dirty="0">
                <a:latin typeface="Lato Black" panose="020F0502020204030203" pitchFamily="34" charset="0"/>
                <a:cs typeface="Lato Black" panose="020F0502020204030203" pitchFamily="34" charset="0"/>
              </a:rPr>
              <a:t>– </a:t>
            </a:r>
            <a:r>
              <a:rPr lang="en-US" sz="1800" b="1" dirty="0">
                <a:latin typeface="Lato Black" panose="020F0502020204030203" pitchFamily="34" charset="0"/>
                <a:cs typeface="Lato Black" panose="020F0502020204030203" pitchFamily="34" charset="0"/>
              </a:rPr>
              <a:t>Ankit Kumar</a:t>
            </a:r>
            <a:endParaRPr lang="en-IN" b="1" dirty="0">
              <a:latin typeface="Lato Black" panose="020F0502020204030203" pitchFamily="34" charset="0"/>
              <a:cs typeface="Lato Black" panose="020F0502020204030203" pitchFamily="34" charset="0"/>
            </a:endParaRPr>
          </a:p>
        </p:txBody>
      </p:sp>
    </p:spTree>
    <p:extLst>
      <p:ext uri="{BB962C8B-B14F-4D97-AF65-F5344CB8AC3E}">
        <p14:creationId xmlns:p14="http://schemas.microsoft.com/office/powerpoint/2010/main" val="21428644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C2FCC8-2112-4C78-BEC9-9F1DFD7381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433081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BDCDE"/>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107F866-8CA3-4103-8CC6-56D126FB86E3}"/>
              </a:ext>
            </a:extLst>
          </p:cNvPr>
          <p:cNvPicPr>
            <a:picLocks noChangeAspect="1"/>
          </p:cNvPicPr>
          <p:nvPr/>
        </p:nvPicPr>
        <p:blipFill>
          <a:blip r:embed="rId3"/>
          <a:stretch>
            <a:fillRect/>
          </a:stretch>
        </p:blipFill>
        <p:spPr>
          <a:xfrm>
            <a:off x="3270" y="-1841"/>
            <a:ext cx="12188730" cy="6859841"/>
          </a:xfrm>
          <a:prstGeom prst="rect">
            <a:avLst/>
          </a:prstGeom>
        </p:spPr>
      </p:pic>
      <p:sp>
        <p:nvSpPr>
          <p:cNvPr id="9" name="TextBox 8">
            <a:extLst>
              <a:ext uri="{FF2B5EF4-FFF2-40B4-BE49-F238E27FC236}">
                <a16:creationId xmlns:a16="http://schemas.microsoft.com/office/drawing/2014/main" id="{956AE542-76B5-4A01-97D8-6D2FD3DAC27E}"/>
              </a:ext>
            </a:extLst>
          </p:cNvPr>
          <p:cNvSpPr txBox="1"/>
          <p:nvPr/>
        </p:nvSpPr>
        <p:spPr>
          <a:xfrm>
            <a:off x="2249273" y="113188"/>
            <a:ext cx="10452367" cy="1015663"/>
          </a:xfrm>
          <a:prstGeom prst="rect">
            <a:avLst/>
          </a:prstGeom>
          <a:noFill/>
        </p:spPr>
        <p:txBody>
          <a:bodyPr wrap="square" rtlCol="0">
            <a:spAutoFit/>
          </a:bodyPr>
          <a:lstStyle/>
          <a:p>
            <a:r>
              <a:rPr lang="en-IN" sz="6000" b="1" dirty="0">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rPr>
              <a:t>GENERAL FINDINGS</a:t>
            </a:r>
          </a:p>
        </p:txBody>
      </p:sp>
      <p:sp>
        <p:nvSpPr>
          <p:cNvPr id="14" name="TextBox 13">
            <a:extLst>
              <a:ext uri="{FF2B5EF4-FFF2-40B4-BE49-F238E27FC236}">
                <a16:creationId xmlns:a16="http://schemas.microsoft.com/office/drawing/2014/main" id="{8AD9F34B-3050-4EAD-AAA2-D7F2F44D0CB2}"/>
              </a:ext>
            </a:extLst>
          </p:cNvPr>
          <p:cNvSpPr txBox="1"/>
          <p:nvPr/>
        </p:nvSpPr>
        <p:spPr>
          <a:xfrm>
            <a:off x="2877797" y="2862933"/>
            <a:ext cx="6636909"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chemeClr val="tx1">
                    <a:lumMod val="85000"/>
                    <a:lumOff val="15000"/>
                  </a:schemeClr>
                </a:solidFill>
                <a:ea typeface="+mn-lt"/>
                <a:cs typeface="Arial" panose="020B0604020202020204" pitchFamily="34" charset="0"/>
              </a:rPr>
              <a:t>Date &amp; Months :</a:t>
            </a:r>
          </a:p>
          <a:p>
            <a:endParaRPr lang="en-US" dirty="0">
              <a:solidFill>
                <a:schemeClr val="tx1">
                  <a:lumMod val="85000"/>
                  <a:lumOff val="15000"/>
                </a:schemeClr>
              </a:solidFill>
              <a:ea typeface="+mn-lt"/>
              <a:cs typeface="Arial" panose="020B0604020202020204" pitchFamily="34" charset="0"/>
            </a:endParaRPr>
          </a:p>
          <a:p>
            <a:pPr marL="342900" indent="-342900">
              <a:buFont typeface="Arial"/>
              <a:buChar char="•"/>
            </a:pPr>
            <a:r>
              <a:rPr lang="en-US" sz="1600" spc="114" dirty="0">
                <a:ea typeface="+mn-lt"/>
                <a:cs typeface="+mn-lt"/>
              </a:rPr>
              <a:t>Date with Highest Revenue(16.79 M) and Highest Customers(418)  acquired is:</a:t>
            </a:r>
            <a:r>
              <a:rPr lang="en-US" sz="1600" b="1" spc="114" dirty="0">
                <a:ea typeface="+mn-lt"/>
                <a:cs typeface="+mn-lt"/>
              </a:rPr>
              <a:t> 25 March 2023</a:t>
            </a:r>
            <a:endParaRPr lang="en-US" sz="1600" b="1" dirty="0">
              <a:ea typeface="+mn-lt"/>
              <a:cs typeface="+mn-lt"/>
            </a:endParaRPr>
          </a:p>
          <a:p>
            <a:pPr marL="342900" indent="-342900">
              <a:buFont typeface="Arial"/>
              <a:buChar char="•"/>
            </a:pPr>
            <a:r>
              <a:rPr lang="en-US" sz="1600" spc="114" dirty="0">
                <a:ea typeface="+mn-lt"/>
                <a:cs typeface="+mn-lt"/>
              </a:rPr>
              <a:t>Date with Lowest Revenue(2.05 M) and Customers (71) acquired is: </a:t>
            </a:r>
            <a:r>
              <a:rPr lang="en-US" sz="1600" b="1" spc="114" dirty="0">
                <a:ea typeface="+mn-lt"/>
                <a:cs typeface="+mn-lt"/>
              </a:rPr>
              <a:t>17 Nov 2022.</a:t>
            </a:r>
          </a:p>
          <a:p>
            <a:pPr marL="342900" indent="-342900">
              <a:buFont typeface="Arial"/>
              <a:buChar char="•"/>
            </a:pPr>
            <a:endParaRPr lang="en-US" sz="1600" b="1" spc="114" dirty="0">
              <a:ea typeface="+mn-lt"/>
              <a:cs typeface="+mn-lt"/>
            </a:endParaRPr>
          </a:p>
          <a:p>
            <a:pPr marL="342900" indent="-342900">
              <a:buFont typeface="Arial"/>
              <a:buChar char="•"/>
            </a:pPr>
            <a:r>
              <a:rPr lang="en-US" sz="1600" spc="114" dirty="0">
                <a:ea typeface="+mn-lt"/>
                <a:cs typeface="+mn-lt"/>
              </a:rPr>
              <a:t>Month with Highest Revenue(264 M) and Highest Customers(7081) acquired is</a:t>
            </a:r>
            <a:r>
              <a:rPr lang="en-US" sz="1600" b="1" spc="114" dirty="0">
                <a:ea typeface="+mn-lt"/>
                <a:cs typeface="+mn-lt"/>
              </a:rPr>
              <a:t>: March 2023</a:t>
            </a:r>
            <a:r>
              <a:rPr lang="en-US" sz="1600" spc="114" dirty="0">
                <a:ea typeface="+mn-lt"/>
                <a:cs typeface="+mn-lt"/>
              </a:rPr>
              <a:t> </a:t>
            </a:r>
          </a:p>
          <a:p>
            <a:pPr marL="342900" indent="-342900">
              <a:buFont typeface="Arial"/>
              <a:buChar char="•"/>
            </a:pPr>
            <a:r>
              <a:rPr lang="en-US" sz="1600" spc="114" dirty="0">
                <a:ea typeface="+mn-lt"/>
                <a:cs typeface="+mn-lt"/>
              </a:rPr>
              <a:t>Month with lowest Revenue(131.7 M) and lowest Customers(3787) acquired is: </a:t>
            </a:r>
            <a:r>
              <a:rPr lang="en-US" sz="1600" b="1" spc="114" dirty="0">
                <a:ea typeface="+mn-lt"/>
                <a:cs typeface="+mn-lt"/>
              </a:rPr>
              <a:t>Nov 2022</a:t>
            </a:r>
          </a:p>
        </p:txBody>
      </p:sp>
      <p:sp>
        <p:nvSpPr>
          <p:cNvPr id="13" name="TextBox 12">
            <a:extLst>
              <a:ext uri="{FF2B5EF4-FFF2-40B4-BE49-F238E27FC236}">
                <a16:creationId xmlns:a16="http://schemas.microsoft.com/office/drawing/2014/main" id="{C08CF58B-928B-4C7D-A2BD-86EA9F18E91D}"/>
              </a:ext>
            </a:extLst>
          </p:cNvPr>
          <p:cNvSpPr txBox="1"/>
          <p:nvPr/>
        </p:nvSpPr>
        <p:spPr>
          <a:xfrm>
            <a:off x="2877798" y="1454205"/>
            <a:ext cx="6636909" cy="1107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defRPr b="1">
                <a:solidFill>
                  <a:schemeClr val="tx1">
                    <a:lumMod val="85000"/>
                    <a:lumOff val="15000"/>
                  </a:schemeClr>
                </a:solidFill>
                <a:ea typeface="+mn-lt"/>
                <a:cs typeface="Arial" panose="020B0604020202020204" pitchFamily="34" charset="0"/>
              </a:defRPr>
            </a:lvl1pPr>
          </a:lstStyle>
          <a:p>
            <a:r>
              <a:rPr lang="en-US" dirty="0"/>
              <a:t>KPI’s</a:t>
            </a:r>
          </a:p>
          <a:p>
            <a:pPr marL="285750" indent="-285750">
              <a:buFont typeface="Arial" panose="020B0604020202020204" pitchFamily="34" charset="0"/>
              <a:buChar char="•"/>
            </a:pPr>
            <a:r>
              <a:rPr lang="en-US" sz="1600" b="0" dirty="0"/>
              <a:t>Total Revenue : 989.25 M </a:t>
            </a:r>
          </a:p>
          <a:p>
            <a:pPr marL="285750" indent="-285750">
              <a:buFont typeface="Arial" panose="020B0604020202020204" pitchFamily="34" charset="0"/>
              <a:buChar char="•"/>
            </a:pPr>
            <a:r>
              <a:rPr lang="en-US" sz="1600" b="0" dirty="0"/>
              <a:t>Total Customers : 26841</a:t>
            </a:r>
          </a:p>
          <a:p>
            <a:pPr marL="285750" indent="-285750">
              <a:buFont typeface="Arial" panose="020B0604020202020204" pitchFamily="34" charset="0"/>
              <a:buChar char="•"/>
            </a:pPr>
            <a:r>
              <a:rPr lang="en-US" sz="1600" b="0" dirty="0"/>
              <a:t>Daily Average Customer Growth : 148(</a:t>
            </a:r>
            <a:r>
              <a:rPr lang="en-US" sz="1600" b="0" dirty="0" err="1"/>
              <a:t>Approx</a:t>
            </a:r>
            <a:r>
              <a:rPr lang="en-US" sz="1600" b="0" dirty="0"/>
              <a:t>)</a:t>
            </a:r>
          </a:p>
        </p:txBody>
      </p:sp>
      <p:sp>
        <p:nvSpPr>
          <p:cNvPr id="15" name="TextBox 14">
            <a:extLst>
              <a:ext uri="{FF2B5EF4-FFF2-40B4-BE49-F238E27FC236}">
                <a16:creationId xmlns:a16="http://schemas.microsoft.com/office/drawing/2014/main" id="{AB59561B-2C06-4103-BBE4-7F39DFCAA517}"/>
              </a:ext>
            </a:extLst>
          </p:cNvPr>
          <p:cNvSpPr txBox="1"/>
          <p:nvPr/>
        </p:nvSpPr>
        <p:spPr>
          <a:xfrm>
            <a:off x="2877797" y="7154564"/>
            <a:ext cx="6636909" cy="923330"/>
          </a:xfrm>
          <a:prstGeom prst="rect">
            <a:avLst/>
          </a:prstGeom>
          <a:noFill/>
        </p:spPr>
        <p:txBody>
          <a:bodyPr wrap="square" rtlCol="0">
            <a:spAutoFit/>
          </a:bodyPr>
          <a:lstStyle/>
          <a:p>
            <a:r>
              <a:rPr lang="en-US" dirty="0">
                <a:ea typeface="+mn-lt"/>
                <a:cs typeface="+mn-lt"/>
              </a:rPr>
              <a:t>March is the busiest month in the company, most people buy policies in the month of March to qualify for the Tax Exemption as March is the last month of Indian Financial Year.</a:t>
            </a:r>
          </a:p>
        </p:txBody>
      </p:sp>
    </p:spTree>
    <p:extLst>
      <p:ext uri="{BB962C8B-B14F-4D97-AF65-F5344CB8AC3E}">
        <p14:creationId xmlns:p14="http://schemas.microsoft.com/office/powerpoint/2010/main" val="14720765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BDCDE"/>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107F866-8CA3-4103-8CC6-56D126FB86E3}"/>
              </a:ext>
            </a:extLst>
          </p:cNvPr>
          <p:cNvPicPr>
            <a:picLocks noChangeAspect="1"/>
          </p:cNvPicPr>
          <p:nvPr/>
        </p:nvPicPr>
        <p:blipFill>
          <a:blip r:embed="rId3"/>
          <a:stretch>
            <a:fillRect/>
          </a:stretch>
        </p:blipFill>
        <p:spPr>
          <a:xfrm>
            <a:off x="3270" y="-1841"/>
            <a:ext cx="12188730" cy="6859841"/>
          </a:xfrm>
          <a:prstGeom prst="rect">
            <a:avLst/>
          </a:prstGeom>
        </p:spPr>
      </p:pic>
      <p:sp>
        <p:nvSpPr>
          <p:cNvPr id="9" name="TextBox 8">
            <a:extLst>
              <a:ext uri="{FF2B5EF4-FFF2-40B4-BE49-F238E27FC236}">
                <a16:creationId xmlns:a16="http://schemas.microsoft.com/office/drawing/2014/main" id="{956AE542-76B5-4A01-97D8-6D2FD3DAC27E}"/>
              </a:ext>
            </a:extLst>
          </p:cNvPr>
          <p:cNvSpPr txBox="1"/>
          <p:nvPr/>
        </p:nvSpPr>
        <p:spPr>
          <a:xfrm>
            <a:off x="2249273" y="113188"/>
            <a:ext cx="10452367" cy="1015663"/>
          </a:xfrm>
          <a:prstGeom prst="rect">
            <a:avLst/>
          </a:prstGeom>
          <a:noFill/>
        </p:spPr>
        <p:txBody>
          <a:bodyPr wrap="square" rtlCol="0">
            <a:spAutoFit/>
          </a:bodyPr>
          <a:lstStyle/>
          <a:p>
            <a:r>
              <a:rPr lang="en-IN" sz="6000" b="1" dirty="0">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rPr>
              <a:t>GENERAL FINDINGS</a:t>
            </a:r>
          </a:p>
        </p:txBody>
      </p:sp>
      <p:sp>
        <p:nvSpPr>
          <p:cNvPr id="14" name="TextBox 13">
            <a:extLst>
              <a:ext uri="{FF2B5EF4-FFF2-40B4-BE49-F238E27FC236}">
                <a16:creationId xmlns:a16="http://schemas.microsoft.com/office/drawing/2014/main" id="{8AD9F34B-3050-4EAD-AAA2-D7F2F44D0CB2}"/>
              </a:ext>
            </a:extLst>
          </p:cNvPr>
          <p:cNvSpPr txBox="1"/>
          <p:nvPr/>
        </p:nvSpPr>
        <p:spPr>
          <a:xfrm>
            <a:off x="2877797" y="2862933"/>
            <a:ext cx="6636909"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chemeClr val="tx1">
                    <a:lumMod val="85000"/>
                    <a:lumOff val="15000"/>
                  </a:schemeClr>
                </a:solidFill>
                <a:ea typeface="+mn-lt"/>
                <a:cs typeface="Arial" panose="020B0604020202020204" pitchFamily="34" charset="0"/>
              </a:rPr>
              <a:t>Date &amp; Months :</a:t>
            </a:r>
          </a:p>
          <a:p>
            <a:endParaRPr lang="en-US" dirty="0">
              <a:solidFill>
                <a:schemeClr val="tx1">
                  <a:lumMod val="85000"/>
                  <a:lumOff val="15000"/>
                </a:schemeClr>
              </a:solidFill>
              <a:ea typeface="+mn-lt"/>
              <a:cs typeface="Arial" panose="020B0604020202020204" pitchFamily="34" charset="0"/>
            </a:endParaRPr>
          </a:p>
          <a:p>
            <a:pPr marL="342900" indent="-342900">
              <a:buFont typeface="Arial"/>
              <a:buChar char="•"/>
            </a:pPr>
            <a:r>
              <a:rPr lang="en-US" sz="1600" spc="114" dirty="0">
                <a:ea typeface="+mn-lt"/>
                <a:cs typeface="+mn-lt"/>
              </a:rPr>
              <a:t>Date with Highest Revenue(16.79 M) and Highest Customers(418)  acquired is:</a:t>
            </a:r>
            <a:r>
              <a:rPr lang="en-US" sz="1600" b="1" spc="114" dirty="0">
                <a:ea typeface="+mn-lt"/>
                <a:cs typeface="+mn-lt"/>
              </a:rPr>
              <a:t> 25 March 2023</a:t>
            </a:r>
            <a:endParaRPr lang="en-US" sz="1600" b="1" dirty="0">
              <a:ea typeface="+mn-lt"/>
              <a:cs typeface="+mn-lt"/>
            </a:endParaRPr>
          </a:p>
          <a:p>
            <a:pPr marL="342900" indent="-342900">
              <a:buFont typeface="Arial"/>
              <a:buChar char="•"/>
            </a:pPr>
            <a:r>
              <a:rPr lang="en-US" sz="1600" spc="114" dirty="0">
                <a:ea typeface="+mn-lt"/>
                <a:cs typeface="+mn-lt"/>
              </a:rPr>
              <a:t>Date with Lowest Revenue(2.05 M) and Customers (71) acquired is: </a:t>
            </a:r>
            <a:r>
              <a:rPr lang="en-US" sz="1600" b="1" spc="114" dirty="0">
                <a:ea typeface="+mn-lt"/>
                <a:cs typeface="+mn-lt"/>
              </a:rPr>
              <a:t>17 Nov 2022.</a:t>
            </a:r>
          </a:p>
          <a:p>
            <a:pPr marL="342900" indent="-342900">
              <a:buFont typeface="Arial"/>
              <a:buChar char="•"/>
            </a:pPr>
            <a:endParaRPr lang="en-US" sz="1600" b="1" spc="114" dirty="0">
              <a:ea typeface="+mn-lt"/>
              <a:cs typeface="+mn-lt"/>
            </a:endParaRPr>
          </a:p>
          <a:p>
            <a:pPr marL="342900" indent="-342900">
              <a:buFont typeface="Arial"/>
              <a:buChar char="•"/>
            </a:pPr>
            <a:r>
              <a:rPr lang="en-US" sz="1600" spc="114" dirty="0">
                <a:ea typeface="+mn-lt"/>
                <a:cs typeface="+mn-lt"/>
              </a:rPr>
              <a:t>Month with Highest Revenue(264 M) and Highest Customers(7081) acquired is</a:t>
            </a:r>
            <a:r>
              <a:rPr lang="en-US" sz="1600" b="1" spc="114" dirty="0">
                <a:ea typeface="+mn-lt"/>
                <a:cs typeface="+mn-lt"/>
              </a:rPr>
              <a:t>: March 2023</a:t>
            </a:r>
            <a:r>
              <a:rPr lang="en-US" sz="1600" spc="114" dirty="0">
                <a:ea typeface="+mn-lt"/>
                <a:cs typeface="+mn-lt"/>
              </a:rPr>
              <a:t> </a:t>
            </a:r>
          </a:p>
          <a:p>
            <a:pPr marL="342900" indent="-342900">
              <a:buFont typeface="Arial"/>
              <a:buChar char="•"/>
            </a:pPr>
            <a:r>
              <a:rPr lang="en-US" sz="1600" spc="114" dirty="0">
                <a:ea typeface="+mn-lt"/>
                <a:cs typeface="+mn-lt"/>
              </a:rPr>
              <a:t>Month with lowest Revenue(131.7 M) and lowest Customers(3787) acquired is: </a:t>
            </a:r>
            <a:r>
              <a:rPr lang="en-US" sz="1600" b="1" spc="114" dirty="0">
                <a:ea typeface="+mn-lt"/>
                <a:cs typeface="+mn-lt"/>
              </a:rPr>
              <a:t>Nov 2022</a:t>
            </a:r>
          </a:p>
        </p:txBody>
      </p:sp>
      <p:sp>
        <p:nvSpPr>
          <p:cNvPr id="13" name="TextBox 12">
            <a:extLst>
              <a:ext uri="{FF2B5EF4-FFF2-40B4-BE49-F238E27FC236}">
                <a16:creationId xmlns:a16="http://schemas.microsoft.com/office/drawing/2014/main" id="{C08CF58B-928B-4C7D-A2BD-86EA9F18E91D}"/>
              </a:ext>
            </a:extLst>
          </p:cNvPr>
          <p:cNvSpPr txBox="1"/>
          <p:nvPr/>
        </p:nvSpPr>
        <p:spPr>
          <a:xfrm>
            <a:off x="2877798" y="1454205"/>
            <a:ext cx="6636909" cy="1107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defRPr b="1">
                <a:solidFill>
                  <a:schemeClr val="tx1">
                    <a:lumMod val="85000"/>
                    <a:lumOff val="15000"/>
                  </a:schemeClr>
                </a:solidFill>
                <a:ea typeface="+mn-lt"/>
                <a:cs typeface="Arial" panose="020B0604020202020204" pitchFamily="34" charset="0"/>
              </a:defRPr>
            </a:lvl1pPr>
          </a:lstStyle>
          <a:p>
            <a:r>
              <a:rPr lang="en-US" dirty="0"/>
              <a:t>KPI’s</a:t>
            </a:r>
          </a:p>
          <a:p>
            <a:pPr marL="285750" indent="-285750">
              <a:buFont typeface="Arial" panose="020B0604020202020204" pitchFamily="34" charset="0"/>
              <a:buChar char="•"/>
            </a:pPr>
            <a:r>
              <a:rPr lang="en-US" sz="1600" b="0" dirty="0"/>
              <a:t>Total Revenue : 989.25 M </a:t>
            </a:r>
          </a:p>
          <a:p>
            <a:pPr marL="285750" indent="-285750">
              <a:buFont typeface="Arial" panose="020B0604020202020204" pitchFamily="34" charset="0"/>
              <a:buChar char="•"/>
            </a:pPr>
            <a:r>
              <a:rPr lang="en-US" sz="1600" b="0" dirty="0"/>
              <a:t>Total Customers : 26841</a:t>
            </a:r>
          </a:p>
          <a:p>
            <a:pPr marL="285750" indent="-285750">
              <a:buFont typeface="Arial" panose="020B0604020202020204" pitchFamily="34" charset="0"/>
              <a:buChar char="•"/>
            </a:pPr>
            <a:r>
              <a:rPr lang="en-US" sz="1600" b="0" dirty="0"/>
              <a:t>Daily Average Customer Growth : 148(</a:t>
            </a:r>
            <a:r>
              <a:rPr lang="en-US" sz="1600" b="0" dirty="0" err="1"/>
              <a:t>Approx</a:t>
            </a:r>
            <a:r>
              <a:rPr lang="en-US" sz="1600" b="0" dirty="0"/>
              <a:t>)</a:t>
            </a:r>
          </a:p>
        </p:txBody>
      </p:sp>
      <p:sp>
        <p:nvSpPr>
          <p:cNvPr id="6" name="TextBox 5">
            <a:extLst>
              <a:ext uri="{FF2B5EF4-FFF2-40B4-BE49-F238E27FC236}">
                <a16:creationId xmlns:a16="http://schemas.microsoft.com/office/drawing/2014/main" id="{E2CFB8A9-A119-4889-BC10-63806B268ABF}"/>
              </a:ext>
            </a:extLst>
          </p:cNvPr>
          <p:cNvSpPr txBox="1"/>
          <p:nvPr/>
        </p:nvSpPr>
        <p:spPr>
          <a:xfrm>
            <a:off x="2877797" y="5829962"/>
            <a:ext cx="6636909" cy="923330"/>
          </a:xfrm>
          <a:prstGeom prst="rect">
            <a:avLst/>
          </a:prstGeom>
          <a:noFill/>
        </p:spPr>
        <p:txBody>
          <a:bodyPr wrap="square" rtlCol="0">
            <a:spAutoFit/>
          </a:bodyPr>
          <a:lstStyle/>
          <a:p>
            <a:r>
              <a:rPr lang="en-US" dirty="0">
                <a:ea typeface="+mn-lt"/>
                <a:cs typeface="+mn-lt"/>
              </a:rPr>
              <a:t>March is the busiest month in the company, most people buy policies in the month of March to qualify for the Tax Exemption as March is the last month of Indian Financial Year.</a:t>
            </a:r>
          </a:p>
        </p:txBody>
      </p:sp>
      <p:pic>
        <p:nvPicPr>
          <p:cNvPr id="7" name="Picture 6">
            <a:extLst>
              <a:ext uri="{FF2B5EF4-FFF2-40B4-BE49-F238E27FC236}">
                <a16:creationId xmlns:a16="http://schemas.microsoft.com/office/drawing/2014/main" id="{25453001-CB03-409D-A41F-C4E512A0B805}"/>
              </a:ext>
            </a:extLst>
          </p:cNvPr>
          <p:cNvPicPr>
            <a:picLocks noChangeAspect="1"/>
          </p:cNvPicPr>
          <p:nvPr/>
        </p:nvPicPr>
        <p:blipFill>
          <a:blip r:embed="rId4"/>
          <a:stretch>
            <a:fillRect/>
          </a:stretch>
        </p:blipFill>
        <p:spPr>
          <a:xfrm>
            <a:off x="16447396" y="1454205"/>
            <a:ext cx="2809875" cy="1714500"/>
          </a:xfrm>
          <a:prstGeom prst="roundRect">
            <a:avLst>
              <a:gd name="adj" fmla="val 8739"/>
            </a:avLst>
          </a:prstGeom>
        </p:spPr>
      </p:pic>
      <p:pic>
        <p:nvPicPr>
          <p:cNvPr id="8" name="Picture 7">
            <a:extLst>
              <a:ext uri="{FF2B5EF4-FFF2-40B4-BE49-F238E27FC236}">
                <a16:creationId xmlns:a16="http://schemas.microsoft.com/office/drawing/2014/main" id="{4013D5CA-E2DE-45C3-ABAA-CC1F05F448B7}"/>
              </a:ext>
            </a:extLst>
          </p:cNvPr>
          <p:cNvPicPr>
            <a:picLocks noChangeAspect="1"/>
          </p:cNvPicPr>
          <p:nvPr/>
        </p:nvPicPr>
        <p:blipFill>
          <a:blip r:embed="rId5"/>
          <a:stretch>
            <a:fillRect/>
          </a:stretch>
        </p:blipFill>
        <p:spPr>
          <a:xfrm>
            <a:off x="12579733" y="4138907"/>
            <a:ext cx="3175686" cy="1771920"/>
          </a:xfrm>
          <a:prstGeom prst="roundRect">
            <a:avLst>
              <a:gd name="adj" fmla="val 12406"/>
            </a:avLst>
          </a:prstGeom>
        </p:spPr>
      </p:pic>
    </p:spTree>
    <p:extLst>
      <p:ext uri="{BB962C8B-B14F-4D97-AF65-F5344CB8AC3E}">
        <p14:creationId xmlns:p14="http://schemas.microsoft.com/office/powerpoint/2010/main" val="34019887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BDCDE"/>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107F866-8CA3-4103-8CC6-56D126FB86E3}"/>
              </a:ext>
            </a:extLst>
          </p:cNvPr>
          <p:cNvPicPr>
            <a:picLocks noChangeAspect="1"/>
          </p:cNvPicPr>
          <p:nvPr/>
        </p:nvPicPr>
        <p:blipFill>
          <a:blip r:embed="rId4"/>
          <a:stretch>
            <a:fillRect/>
          </a:stretch>
        </p:blipFill>
        <p:spPr>
          <a:xfrm>
            <a:off x="3270" y="-1841"/>
            <a:ext cx="12188730" cy="6859841"/>
          </a:xfrm>
          <a:prstGeom prst="rect">
            <a:avLst/>
          </a:prstGeom>
        </p:spPr>
      </p:pic>
      <p:sp>
        <p:nvSpPr>
          <p:cNvPr id="14" name="TextBox 13">
            <a:extLst>
              <a:ext uri="{FF2B5EF4-FFF2-40B4-BE49-F238E27FC236}">
                <a16:creationId xmlns:a16="http://schemas.microsoft.com/office/drawing/2014/main" id="{8AD9F34B-3050-4EAD-AAA2-D7F2F44D0CB2}"/>
              </a:ext>
            </a:extLst>
          </p:cNvPr>
          <p:cNvSpPr txBox="1"/>
          <p:nvPr/>
        </p:nvSpPr>
        <p:spPr>
          <a:xfrm>
            <a:off x="2914869" y="1553119"/>
            <a:ext cx="5957281"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spc="114" dirty="0">
                <a:solidFill>
                  <a:srgbClr val="1A220E"/>
                </a:solidFill>
                <a:ea typeface="+mn-lt"/>
                <a:cs typeface="+mn-lt"/>
              </a:rPr>
              <a:t>City</a:t>
            </a:r>
          </a:p>
          <a:p>
            <a:pPr marL="342900" indent="-342900">
              <a:buFont typeface="Arial"/>
              <a:buChar char="•"/>
            </a:pPr>
            <a:r>
              <a:rPr lang="en-US" sz="1600" spc="114" dirty="0">
                <a:solidFill>
                  <a:srgbClr val="1A220E"/>
                </a:solidFill>
                <a:ea typeface="+mn-lt"/>
                <a:cs typeface="+mn-lt"/>
              </a:rPr>
              <a:t>City which Acquired Highest Total Revenue and acquired highest number of customers: </a:t>
            </a:r>
            <a:r>
              <a:rPr lang="en-US" sz="1600" b="1" spc="114" dirty="0">
                <a:solidFill>
                  <a:srgbClr val="1A220E"/>
                </a:solidFill>
                <a:ea typeface="+mn-lt"/>
                <a:cs typeface="+mn-lt"/>
              </a:rPr>
              <a:t>Delhi NCR</a:t>
            </a:r>
            <a:endParaRPr lang="en-US" sz="1600" b="1" dirty="0">
              <a:solidFill>
                <a:srgbClr val="000000"/>
              </a:solidFill>
              <a:ea typeface="+mn-lt"/>
              <a:cs typeface="+mn-lt"/>
            </a:endParaRPr>
          </a:p>
          <a:p>
            <a:pPr marL="342900" indent="-342900">
              <a:buFont typeface="Arial"/>
              <a:buChar char="•"/>
            </a:pPr>
            <a:r>
              <a:rPr lang="en-US" sz="1600" spc="114" dirty="0">
                <a:solidFill>
                  <a:srgbClr val="1A220E"/>
                </a:solidFill>
                <a:ea typeface="+mn-lt"/>
                <a:cs typeface="+mn-lt"/>
              </a:rPr>
              <a:t>City which acquired lowest Total Revenue and acquired lowest number of customers:</a:t>
            </a:r>
            <a:r>
              <a:rPr lang="en-US" sz="1600" b="1" spc="114" dirty="0">
                <a:solidFill>
                  <a:srgbClr val="1A220E"/>
                </a:solidFill>
                <a:ea typeface="+mn-lt"/>
                <a:cs typeface="+mn-lt"/>
              </a:rPr>
              <a:t> Indore</a:t>
            </a:r>
          </a:p>
        </p:txBody>
      </p:sp>
      <p:sp>
        <p:nvSpPr>
          <p:cNvPr id="7" name="TextBox 6">
            <a:extLst>
              <a:ext uri="{FF2B5EF4-FFF2-40B4-BE49-F238E27FC236}">
                <a16:creationId xmlns:a16="http://schemas.microsoft.com/office/drawing/2014/main" id="{3E89D526-651C-40B6-8AAF-2EF16BEE9E30}"/>
              </a:ext>
            </a:extLst>
          </p:cNvPr>
          <p:cNvSpPr txBox="1"/>
          <p:nvPr/>
        </p:nvSpPr>
        <p:spPr>
          <a:xfrm>
            <a:off x="2249273" y="113188"/>
            <a:ext cx="10452367" cy="1015663"/>
          </a:xfrm>
          <a:prstGeom prst="rect">
            <a:avLst/>
          </a:prstGeom>
          <a:noFill/>
        </p:spPr>
        <p:txBody>
          <a:bodyPr wrap="square" rtlCol="0">
            <a:spAutoFit/>
          </a:bodyPr>
          <a:lstStyle/>
          <a:p>
            <a:r>
              <a:rPr lang="en-IN" sz="6000" b="1" dirty="0">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rPr>
              <a:t>GENERAL FINDINGS</a:t>
            </a:r>
          </a:p>
        </p:txBody>
      </p:sp>
      <p:sp>
        <p:nvSpPr>
          <p:cNvPr id="8" name="TextBox 7">
            <a:extLst>
              <a:ext uri="{FF2B5EF4-FFF2-40B4-BE49-F238E27FC236}">
                <a16:creationId xmlns:a16="http://schemas.microsoft.com/office/drawing/2014/main" id="{3B603AB2-F0A9-45DA-AAC0-FE3E576070CD}"/>
              </a:ext>
            </a:extLst>
          </p:cNvPr>
          <p:cNvSpPr txBox="1"/>
          <p:nvPr/>
        </p:nvSpPr>
        <p:spPr>
          <a:xfrm>
            <a:off x="2914868" y="3291002"/>
            <a:ext cx="6686331" cy="9694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2974"/>
              </a:lnSpc>
            </a:pPr>
            <a:r>
              <a:rPr lang="en-US" sz="1600" b="1" spc="114" dirty="0">
                <a:solidFill>
                  <a:srgbClr val="1A220E"/>
                </a:solidFill>
                <a:cs typeface="Calibri"/>
              </a:rPr>
              <a:t>Sales Mode :</a:t>
            </a:r>
          </a:p>
          <a:p>
            <a:pPr marL="342900" indent="-342900">
              <a:buFont typeface="Arial"/>
              <a:buChar char="•"/>
            </a:pPr>
            <a:r>
              <a:rPr lang="en-US" sz="1600" spc="114" dirty="0">
                <a:solidFill>
                  <a:srgbClr val="1A220E"/>
                </a:solidFill>
                <a:ea typeface="+mn-lt"/>
                <a:cs typeface="+mn-lt"/>
              </a:rPr>
              <a:t>Most preferred sales mode by Customers(55%): </a:t>
            </a:r>
            <a:r>
              <a:rPr lang="en-US" sz="1600" b="1" spc="114" dirty="0">
                <a:solidFill>
                  <a:srgbClr val="1A220E"/>
                </a:solidFill>
                <a:ea typeface="+mn-lt"/>
                <a:cs typeface="+mn-lt"/>
              </a:rPr>
              <a:t>Offline-Agent</a:t>
            </a:r>
            <a:endParaRPr lang="en-US" sz="1600" b="1" dirty="0">
              <a:solidFill>
                <a:srgbClr val="000000"/>
              </a:solidFill>
              <a:ea typeface="+mn-lt"/>
              <a:cs typeface="+mn-lt"/>
            </a:endParaRPr>
          </a:p>
          <a:p>
            <a:pPr marL="342900" indent="-342900">
              <a:buFont typeface="Arial"/>
              <a:buChar char="•"/>
            </a:pPr>
            <a:r>
              <a:rPr lang="en-US" sz="1600" spc="114" dirty="0">
                <a:solidFill>
                  <a:srgbClr val="1A220E"/>
                </a:solidFill>
                <a:ea typeface="+mn-lt"/>
                <a:cs typeface="+mn-lt"/>
              </a:rPr>
              <a:t>Least preferred sales mode(12%) : </a:t>
            </a:r>
            <a:r>
              <a:rPr lang="en-US" sz="1600" b="1" spc="114" dirty="0">
                <a:solidFill>
                  <a:srgbClr val="1A220E"/>
                </a:solidFill>
                <a:ea typeface="+mn-lt"/>
                <a:cs typeface="+mn-lt"/>
              </a:rPr>
              <a:t>Online-Website</a:t>
            </a:r>
          </a:p>
        </p:txBody>
      </p:sp>
      <p:pic>
        <p:nvPicPr>
          <p:cNvPr id="4" name="Picture 3">
            <a:extLst>
              <a:ext uri="{FF2B5EF4-FFF2-40B4-BE49-F238E27FC236}">
                <a16:creationId xmlns:a16="http://schemas.microsoft.com/office/drawing/2014/main" id="{1CEC6592-B807-405B-B3A9-C908AC1B74F1}"/>
              </a:ext>
            </a:extLst>
          </p:cNvPr>
          <p:cNvPicPr>
            <a:picLocks noChangeAspect="1"/>
          </p:cNvPicPr>
          <p:nvPr/>
        </p:nvPicPr>
        <p:blipFill>
          <a:blip r:embed="rId5"/>
          <a:stretch>
            <a:fillRect/>
          </a:stretch>
        </p:blipFill>
        <p:spPr>
          <a:xfrm>
            <a:off x="8872150" y="1635260"/>
            <a:ext cx="2809875" cy="1714500"/>
          </a:xfrm>
          <a:prstGeom prst="roundRect">
            <a:avLst>
              <a:gd name="adj" fmla="val 8739"/>
            </a:avLst>
          </a:prstGeom>
        </p:spPr>
      </p:pic>
      <p:pic>
        <p:nvPicPr>
          <p:cNvPr id="5" name="Picture 4">
            <a:extLst>
              <a:ext uri="{FF2B5EF4-FFF2-40B4-BE49-F238E27FC236}">
                <a16:creationId xmlns:a16="http://schemas.microsoft.com/office/drawing/2014/main" id="{32A08C03-0E25-46A1-AA9E-AD0C1A21179F}"/>
              </a:ext>
            </a:extLst>
          </p:cNvPr>
          <p:cNvPicPr>
            <a:picLocks noChangeAspect="1"/>
          </p:cNvPicPr>
          <p:nvPr/>
        </p:nvPicPr>
        <p:blipFill>
          <a:blip r:embed="rId6"/>
          <a:stretch>
            <a:fillRect/>
          </a:stretch>
        </p:blipFill>
        <p:spPr>
          <a:xfrm>
            <a:off x="5004487" y="4319962"/>
            <a:ext cx="3175686" cy="1771920"/>
          </a:xfrm>
          <a:prstGeom prst="roundRect">
            <a:avLst>
              <a:gd name="adj" fmla="val 12406"/>
            </a:avLst>
          </a:prstGeom>
        </p:spPr>
      </p:pic>
      <p:pic>
        <p:nvPicPr>
          <p:cNvPr id="9" name="Picture 8">
            <a:extLst>
              <a:ext uri="{FF2B5EF4-FFF2-40B4-BE49-F238E27FC236}">
                <a16:creationId xmlns:a16="http://schemas.microsoft.com/office/drawing/2014/main" id="{E2856C5D-56F2-41D4-97D3-F70DAC69453B}"/>
              </a:ext>
            </a:extLst>
          </p:cNvPr>
          <p:cNvPicPr>
            <a:picLocks noChangeAspect="1"/>
          </p:cNvPicPr>
          <p:nvPr/>
        </p:nvPicPr>
        <p:blipFill>
          <a:blip r:embed="rId7"/>
          <a:stretch>
            <a:fillRect/>
          </a:stretch>
        </p:blipFill>
        <p:spPr>
          <a:xfrm>
            <a:off x="12512797" y="3583774"/>
            <a:ext cx="3914923" cy="2179074"/>
          </a:xfrm>
          <a:prstGeom prst="roundRect">
            <a:avLst>
              <a:gd name="adj" fmla="val 11725"/>
            </a:avLst>
          </a:prstGeom>
        </p:spPr>
      </p:pic>
    </p:spTree>
    <p:extLst>
      <p:ext uri="{BB962C8B-B14F-4D97-AF65-F5344CB8AC3E}">
        <p14:creationId xmlns:p14="http://schemas.microsoft.com/office/powerpoint/2010/main" val="32041079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BDCDE"/>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107F866-8CA3-4103-8CC6-56D126FB86E3}"/>
              </a:ext>
            </a:extLst>
          </p:cNvPr>
          <p:cNvPicPr>
            <a:picLocks noChangeAspect="1"/>
          </p:cNvPicPr>
          <p:nvPr/>
        </p:nvPicPr>
        <p:blipFill>
          <a:blip r:embed="rId4"/>
          <a:stretch>
            <a:fillRect/>
          </a:stretch>
        </p:blipFill>
        <p:spPr>
          <a:xfrm>
            <a:off x="3270" y="-1841"/>
            <a:ext cx="12188730" cy="6859841"/>
          </a:xfrm>
          <a:prstGeom prst="rect">
            <a:avLst/>
          </a:prstGeom>
        </p:spPr>
      </p:pic>
      <p:sp>
        <p:nvSpPr>
          <p:cNvPr id="14" name="TextBox 13">
            <a:extLst>
              <a:ext uri="{FF2B5EF4-FFF2-40B4-BE49-F238E27FC236}">
                <a16:creationId xmlns:a16="http://schemas.microsoft.com/office/drawing/2014/main" id="{8AD9F34B-3050-4EAD-AAA2-D7F2F44D0CB2}"/>
              </a:ext>
            </a:extLst>
          </p:cNvPr>
          <p:cNvSpPr txBox="1"/>
          <p:nvPr/>
        </p:nvSpPr>
        <p:spPr>
          <a:xfrm>
            <a:off x="2914869" y="1553119"/>
            <a:ext cx="7860223"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spc="114" dirty="0">
                <a:solidFill>
                  <a:srgbClr val="1A220E"/>
                </a:solidFill>
                <a:ea typeface="+mn-lt"/>
                <a:cs typeface="+mn-lt"/>
              </a:rPr>
              <a:t>Age Segment :</a:t>
            </a:r>
          </a:p>
          <a:p>
            <a:pPr indent="-342900">
              <a:buFont typeface="Arial" panose="020B0604020202020204" pitchFamily="34" charset="0"/>
              <a:buChar char="•"/>
            </a:pPr>
            <a:r>
              <a:rPr lang="en-US" sz="1600" spc="114" dirty="0">
                <a:solidFill>
                  <a:srgbClr val="1A220E"/>
                </a:solidFill>
                <a:ea typeface="+mn-lt"/>
                <a:cs typeface="+mn-lt"/>
              </a:rPr>
              <a:t>Age Segment with highest Revenue and customer acquisition is:</a:t>
            </a:r>
            <a:r>
              <a:rPr lang="en-US" sz="1600" b="1" spc="114" dirty="0">
                <a:solidFill>
                  <a:srgbClr val="1A220E"/>
                </a:solidFill>
                <a:ea typeface="+mn-lt"/>
                <a:cs typeface="+mn-lt"/>
              </a:rPr>
              <a:t> 31-40 </a:t>
            </a:r>
          </a:p>
          <a:p>
            <a:pPr indent="-342900">
              <a:buFont typeface="Arial" panose="020B0604020202020204" pitchFamily="34" charset="0"/>
              <a:buChar char="•"/>
            </a:pPr>
            <a:r>
              <a:rPr lang="en-US" sz="1600" spc="114" dirty="0">
                <a:solidFill>
                  <a:srgbClr val="1A220E"/>
                </a:solidFill>
                <a:ea typeface="+mn-lt"/>
                <a:cs typeface="+mn-lt"/>
              </a:rPr>
              <a:t>Age Segment with lowest Revenue acquisition is:</a:t>
            </a:r>
            <a:r>
              <a:rPr lang="en-US" sz="1600" b="1" spc="114" dirty="0">
                <a:solidFill>
                  <a:srgbClr val="1A220E"/>
                </a:solidFill>
                <a:ea typeface="+mn-lt"/>
                <a:cs typeface="+mn-lt"/>
              </a:rPr>
              <a:t> 18-24 </a:t>
            </a:r>
          </a:p>
          <a:p>
            <a:pPr indent="-342900">
              <a:buFont typeface="Arial" panose="020B0604020202020204" pitchFamily="34" charset="0"/>
              <a:buChar char="•"/>
            </a:pPr>
            <a:r>
              <a:rPr lang="en-US" sz="1600" spc="114" dirty="0">
                <a:solidFill>
                  <a:srgbClr val="1A220E"/>
                </a:solidFill>
                <a:ea typeface="+mn-lt"/>
                <a:cs typeface="+mn-lt"/>
              </a:rPr>
              <a:t>Age Segment with lowest Customer acquisition is: </a:t>
            </a:r>
            <a:r>
              <a:rPr lang="en-US" sz="1600" b="1" spc="114" dirty="0">
                <a:solidFill>
                  <a:srgbClr val="1A220E"/>
                </a:solidFill>
                <a:ea typeface="+mn-lt"/>
                <a:cs typeface="+mn-lt"/>
              </a:rPr>
              <a:t>65+</a:t>
            </a:r>
          </a:p>
          <a:p>
            <a:pPr marL="285750" indent="-285750">
              <a:buFont typeface="Arial" panose="020B0604020202020204" pitchFamily="34" charset="0"/>
              <a:buChar char="•"/>
            </a:pPr>
            <a:r>
              <a:rPr lang="en-US" sz="1600" spc="114" dirty="0">
                <a:solidFill>
                  <a:srgbClr val="1A220E"/>
                </a:solidFill>
                <a:ea typeface="+mn-lt"/>
                <a:cs typeface="+mn-lt"/>
              </a:rPr>
              <a:t>18-24 segment receives highest Revenue (7.5 M) in the month of Jan whereas all other age segment gained their peak in March.</a:t>
            </a:r>
          </a:p>
        </p:txBody>
      </p:sp>
      <p:sp>
        <p:nvSpPr>
          <p:cNvPr id="7" name="TextBox 6">
            <a:extLst>
              <a:ext uri="{FF2B5EF4-FFF2-40B4-BE49-F238E27FC236}">
                <a16:creationId xmlns:a16="http://schemas.microsoft.com/office/drawing/2014/main" id="{3E89D526-651C-40B6-8AAF-2EF16BEE9E30}"/>
              </a:ext>
            </a:extLst>
          </p:cNvPr>
          <p:cNvSpPr txBox="1"/>
          <p:nvPr/>
        </p:nvSpPr>
        <p:spPr>
          <a:xfrm>
            <a:off x="2249273" y="113188"/>
            <a:ext cx="10452367" cy="1015663"/>
          </a:xfrm>
          <a:prstGeom prst="rect">
            <a:avLst/>
          </a:prstGeom>
          <a:noFill/>
        </p:spPr>
        <p:txBody>
          <a:bodyPr wrap="square" rtlCol="0">
            <a:spAutoFit/>
          </a:bodyPr>
          <a:lstStyle/>
          <a:p>
            <a:r>
              <a:rPr lang="en-IN" sz="6000" b="1" dirty="0">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rPr>
              <a:t>GENERAL FINDINGS</a:t>
            </a:r>
          </a:p>
        </p:txBody>
      </p:sp>
      <p:pic>
        <p:nvPicPr>
          <p:cNvPr id="2" name="Picture 1">
            <a:extLst>
              <a:ext uri="{FF2B5EF4-FFF2-40B4-BE49-F238E27FC236}">
                <a16:creationId xmlns:a16="http://schemas.microsoft.com/office/drawing/2014/main" id="{15BD0801-96B5-45C0-AA9A-FDD293E18BDD}"/>
              </a:ext>
            </a:extLst>
          </p:cNvPr>
          <p:cNvPicPr>
            <a:picLocks noChangeAspect="1"/>
          </p:cNvPicPr>
          <p:nvPr/>
        </p:nvPicPr>
        <p:blipFill>
          <a:blip r:embed="rId5"/>
          <a:stretch>
            <a:fillRect/>
          </a:stretch>
        </p:blipFill>
        <p:spPr>
          <a:xfrm>
            <a:off x="4138538" y="3547047"/>
            <a:ext cx="3914923" cy="2179074"/>
          </a:xfrm>
          <a:prstGeom prst="roundRect">
            <a:avLst>
              <a:gd name="adj" fmla="val 11725"/>
            </a:avLst>
          </a:prstGeom>
        </p:spPr>
      </p:pic>
      <p:pic>
        <p:nvPicPr>
          <p:cNvPr id="9" name="Picture 8">
            <a:extLst>
              <a:ext uri="{FF2B5EF4-FFF2-40B4-BE49-F238E27FC236}">
                <a16:creationId xmlns:a16="http://schemas.microsoft.com/office/drawing/2014/main" id="{0DDAC1F0-B865-4FCB-A9AA-6B6731E2CC69}"/>
              </a:ext>
            </a:extLst>
          </p:cNvPr>
          <p:cNvPicPr>
            <a:picLocks noChangeAspect="1"/>
          </p:cNvPicPr>
          <p:nvPr/>
        </p:nvPicPr>
        <p:blipFill>
          <a:blip r:embed="rId6"/>
          <a:stretch>
            <a:fillRect/>
          </a:stretch>
        </p:blipFill>
        <p:spPr>
          <a:xfrm>
            <a:off x="-3241707" y="1553119"/>
            <a:ext cx="2809875" cy="1714500"/>
          </a:xfrm>
          <a:prstGeom prst="roundRect">
            <a:avLst>
              <a:gd name="adj" fmla="val 8739"/>
            </a:avLst>
          </a:prstGeom>
        </p:spPr>
      </p:pic>
      <p:pic>
        <p:nvPicPr>
          <p:cNvPr id="10" name="Picture 9">
            <a:extLst>
              <a:ext uri="{FF2B5EF4-FFF2-40B4-BE49-F238E27FC236}">
                <a16:creationId xmlns:a16="http://schemas.microsoft.com/office/drawing/2014/main" id="{EFD18A07-6E09-416E-88AC-9145FBE32D0D}"/>
              </a:ext>
            </a:extLst>
          </p:cNvPr>
          <p:cNvPicPr>
            <a:picLocks noChangeAspect="1"/>
          </p:cNvPicPr>
          <p:nvPr/>
        </p:nvPicPr>
        <p:blipFill>
          <a:blip r:embed="rId7"/>
          <a:stretch>
            <a:fillRect/>
          </a:stretch>
        </p:blipFill>
        <p:spPr>
          <a:xfrm>
            <a:off x="-7109370" y="4237821"/>
            <a:ext cx="3175686" cy="1771920"/>
          </a:xfrm>
          <a:prstGeom prst="roundRect">
            <a:avLst>
              <a:gd name="adj" fmla="val 12406"/>
            </a:avLst>
          </a:prstGeom>
        </p:spPr>
      </p:pic>
      <p:pic>
        <p:nvPicPr>
          <p:cNvPr id="11" name="Picture 10">
            <a:extLst>
              <a:ext uri="{FF2B5EF4-FFF2-40B4-BE49-F238E27FC236}">
                <a16:creationId xmlns:a16="http://schemas.microsoft.com/office/drawing/2014/main" id="{79372113-C216-4435-AF27-4555FE40ED71}"/>
              </a:ext>
            </a:extLst>
          </p:cNvPr>
          <p:cNvPicPr>
            <a:picLocks noChangeAspect="1"/>
          </p:cNvPicPr>
          <p:nvPr/>
        </p:nvPicPr>
        <p:blipFill>
          <a:blip r:embed="rId8"/>
          <a:stretch>
            <a:fillRect/>
          </a:stretch>
        </p:blipFill>
        <p:spPr>
          <a:xfrm>
            <a:off x="12701640" y="3047466"/>
            <a:ext cx="5476875" cy="2962275"/>
          </a:xfrm>
          <a:prstGeom prst="roundRect">
            <a:avLst>
              <a:gd name="adj" fmla="val 15416"/>
            </a:avLst>
          </a:prstGeom>
        </p:spPr>
      </p:pic>
    </p:spTree>
    <p:extLst>
      <p:ext uri="{BB962C8B-B14F-4D97-AF65-F5344CB8AC3E}">
        <p14:creationId xmlns:p14="http://schemas.microsoft.com/office/powerpoint/2010/main" val="4364972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BDCDE"/>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107F866-8CA3-4103-8CC6-56D126FB86E3}"/>
              </a:ext>
            </a:extLst>
          </p:cNvPr>
          <p:cNvPicPr>
            <a:picLocks noChangeAspect="1"/>
          </p:cNvPicPr>
          <p:nvPr/>
        </p:nvPicPr>
        <p:blipFill>
          <a:blip r:embed="rId4"/>
          <a:stretch>
            <a:fillRect/>
          </a:stretch>
        </p:blipFill>
        <p:spPr>
          <a:xfrm>
            <a:off x="3270" y="-1841"/>
            <a:ext cx="12188730" cy="6859841"/>
          </a:xfrm>
          <a:prstGeom prst="rect">
            <a:avLst/>
          </a:prstGeom>
        </p:spPr>
      </p:pic>
      <p:sp>
        <p:nvSpPr>
          <p:cNvPr id="14" name="TextBox 13">
            <a:extLst>
              <a:ext uri="{FF2B5EF4-FFF2-40B4-BE49-F238E27FC236}">
                <a16:creationId xmlns:a16="http://schemas.microsoft.com/office/drawing/2014/main" id="{8AD9F34B-3050-4EAD-AAA2-D7F2F44D0CB2}"/>
              </a:ext>
            </a:extLst>
          </p:cNvPr>
          <p:cNvSpPr txBox="1"/>
          <p:nvPr/>
        </p:nvSpPr>
        <p:spPr>
          <a:xfrm>
            <a:off x="2914869" y="1553119"/>
            <a:ext cx="7860223"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i="0" dirty="0">
                <a:effectLst/>
              </a:rPr>
              <a:t>Policy Preference :</a:t>
            </a:r>
          </a:p>
          <a:p>
            <a:pPr marL="342900" indent="-342900">
              <a:buFont typeface="Arial" panose="020B0604020202020204" pitchFamily="34" charset="0"/>
              <a:buChar char="•"/>
            </a:pPr>
            <a:r>
              <a:rPr lang="en-US" sz="1600" b="0" i="0" dirty="0">
                <a:effectLst/>
              </a:rPr>
              <a:t>Policy with highest Revenue Acquisition (324M): </a:t>
            </a:r>
            <a:r>
              <a:rPr lang="en-US" sz="1600" b="1" i="0" dirty="0">
                <a:effectLst/>
              </a:rPr>
              <a:t>POL2005HEL</a:t>
            </a:r>
            <a:r>
              <a:rPr lang="en-US" sz="1600" b="0" i="0" dirty="0">
                <a:effectLst/>
              </a:rPr>
              <a:t> </a:t>
            </a:r>
          </a:p>
          <a:p>
            <a:pPr marL="342900" indent="-342900">
              <a:buFont typeface="Arial" panose="020B0604020202020204" pitchFamily="34" charset="0"/>
              <a:buChar char="•"/>
            </a:pPr>
            <a:r>
              <a:rPr lang="en-US" sz="1600" b="0" i="0" dirty="0">
                <a:effectLst/>
              </a:rPr>
              <a:t>Policy with highest Customer Acquisition (4434): </a:t>
            </a:r>
            <a:r>
              <a:rPr lang="en-US" sz="1600" b="1" i="0" dirty="0">
                <a:effectLst/>
              </a:rPr>
              <a:t>POL4321HEL</a:t>
            </a:r>
            <a:endParaRPr lang="en-US" sz="1600" b="1" spc="114" dirty="0">
              <a:solidFill>
                <a:srgbClr val="1A220E"/>
              </a:solidFill>
            </a:endParaRPr>
          </a:p>
        </p:txBody>
      </p:sp>
      <p:sp>
        <p:nvSpPr>
          <p:cNvPr id="7" name="TextBox 6">
            <a:extLst>
              <a:ext uri="{FF2B5EF4-FFF2-40B4-BE49-F238E27FC236}">
                <a16:creationId xmlns:a16="http://schemas.microsoft.com/office/drawing/2014/main" id="{3E89D526-651C-40B6-8AAF-2EF16BEE9E30}"/>
              </a:ext>
            </a:extLst>
          </p:cNvPr>
          <p:cNvSpPr txBox="1"/>
          <p:nvPr/>
        </p:nvSpPr>
        <p:spPr>
          <a:xfrm>
            <a:off x="2249273" y="113188"/>
            <a:ext cx="10452367" cy="1015663"/>
          </a:xfrm>
          <a:prstGeom prst="rect">
            <a:avLst/>
          </a:prstGeom>
          <a:noFill/>
        </p:spPr>
        <p:txBody>
          <a:bodyPr wrap="square" rtlCol="0">
            <a:spAutoFit/>
          </a:bodyPr>
          <a:lstStyle/>
          <a:p>
            <a:r>
              <a:rPr lang="en-IN" sz="6000" b="1" dirty="0">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rPr>
              <a:t>GENERAL FINDINGS</a:t>
            </a:r>
          </a:p>
        </p:txBody>
      </p:sp>
      <p:pic>
        <p:nvPicPr>
          <p:cNvPr id="4" name="Picture 3">
            <a:extLst>
              <a:ext uri="{FF2B5EF4-FFF2-40B4-BE49-F238E27FC236}">
                <a16:creationId xmlns:a16="http://schemas.microsoft.com/office/drawing/2014/main" id="{60550B7A-13E5-4D08-B2B4-69A6779A0E57}"/>
              </a:ext>
            </a:extLst>
          </p:cNvPr>
          <p:cNvPicPr>
            <a:picLocks noChangeAspect="1"/>
          </p:cNvPicPr>
          <p:nvPr/>
        </p:nvPicPr>
        <p:blipFill>
          <a:blip r:embed="rId5"/>
          <a:stretch>
            <a:fillRect/>
          </a:stretch>
        </p:blipFill>
        <p:spPr>
          <a:xfrm>
            <a:off x="3357562" y="3054605"/>
            <a:ext cx="5476875" cy="2962275"/>
          </a:xfrm>
          <a:prstGeom prst="roundRect">
            <a:avLst>
              <a:gd name="adj" fmla="val 15416"/>
            </a:avLst>
          </a:prstGeom>
        </p:spPr>
      </p:pic>
      <p:pic>
        <p:nvPicPr>
          <p:cNvPr id="8" name="Picture 7">
            <a:extLst>
              <a:ext uri="{FF2B5EF4-FFF2-40B4-BE49-F238E27FC236}">
                <a16:creationId xmlns:a16="http://schemas.microsoft.com/office/drawing/2014/main" id="{B49017FD-3456-42D0-A237-AD0A95204793}"/>
              </a:ext>
            </a:extLst>
          </p:cNvPr>
          <p:cNvPicPr>
            <a:picLocks noChangeAspect="1"/>
          </p:cNvPicPr>
          <p:nvPr/>
        </p:nvPicPr>
        <p:blipFill>
          <a:blip r:embed="rId6"/>
          <a:stretch>
            <a:fillRect/>
          </a:stretch>
        </p:blipFill>
        <p:spPr>
          <a:xfrm>
            <a:off x="-4313483" y="3446205"/>
            <a:ext cx="3914923" cy="2179074"/>
          </a:xfrm>
          <a:prstGeom prst="roundRect">
            <a:avLst>
              <a:gd name="adj" fmla="val 11725"/>
            </a:avLst>
          </a:prstGeom>
        </p:spPr>
      </p:pic>
    </p:spTree>
    <p:extLst>
      <p:ext uri="{BB962C8B-B14F-4D97-AF65-F5344CB8AC3E}">
        <p14:creationId xmlns:p14="http://schemas.microsoft.com/office/powerpoint/2010/main" val="32980836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BDCDE"/>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107F866-8CA3-4103-8CC6-56D126FB86E3}"/>
              </a:ext>
            </a:extLst>
          </p:cNvPr>
          <p:cNvPicPr>
            <a:picLocks noChangeAspect="1"/>
          </p:cNvPicPr>
          <p:nvPr/>
        </p:nvPicPr>
        <p:blipFill>
          <a:blip r:embed="rId4"/>
          <a:stretch>
            <a:fillRect/>
          </a:stretch>
        </p:blipFill>
        <p:spPr>
          <a:xfrm>
            <a:off x="3270" y="-1841"/>
            <a:ext cx="12188730" cy="6859841"/>
          </a:xfrm>
          <a:prstGeom prst="rect">
            <a:avLst/>
          </a:prstGeom>
        </p:spPr>
      </p:pic>
      <p:sp>
        <p:nvSpPr>
          <p:cNvPr id="14" name="TextBox 13">
            <a:extLst>
              <a:ext uri="{FF2B5EF4-FFF2-40B4-BE49-F238E27FC236}">
                <a16:creationId xmlns:a16="http://schemas.microsoft.com/office/drawing/2014/main" id="{8AD9F34B-3050-4EAD-AAA2-D7F2F44D0CB2}"/>
              </a:ext>
            </a:extLst>
          </p:cNvPr>
          <p:cNvSpPr txBox="1"/>
          <p:nvPr/>
        </p:nvSpPr>
        <p:spPr>
          <a:xfrm>
            <a:off x="2917866" y="2169252"/>
            <a:ext cx="7860223"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0" i="0" dirty="0">
                <a:solidFill>
                  <a:schemeClr val="tx1">
                    <a:lumMod val="65000"/>
                    <a:lumOff val="35000"/>
                  </a:schemeClr>
                </a:solidFill>
                <a:effectLst/>
              </a:rPr>
              <a:t>The data suggests that old people buy policies with costly premiums. Like, 577 senior citizens, which is a predominant headcount, buy </a:t>
            </a:r>
            <a:r>
              <a:rPr lang="en-US" sz="1600" b="1" i="0" dirty="0">
                <a:solidFill>
                  <a:schemeClr val="tx1">
                    <a:lumMod val="65000"/>
                    <a:lumOff val="35000"/>
                  </a:schemeClr>
                </a:solidFill>
                <a:effectLst/>
              </a:rPr>
              <a:t>POL2005HEL</a:t>
            </a:r>
            <a:r>
              <a:rPr lang="en-US" sz="1600" b="0" i="0" dirty="0">
                <a:solidFill>
                  <a:schemeClr val="tx1">
                    <a:lumMod val="65000"/>
                    <a:lumOff val="35000"/>
                  </a:schemeClr>
                </a:solidFill>
                <a:effectLst/>
              </a:rPr>
              <a:t> with premium of 120K. It’s because in old age most of the people came up with pre-existing diseases and are more likely to require frequent medical care, insurance companies usually charge a higher premium to cover them. </a:t>
            </a:r>
          </a:p>
          <a:p>
            <a:endParaRPr lang="en-US" sz="1600" dirty="0">
              <a:solidFill>
                <a:schemeClr val="tx1">
                  <a:lumMod val="65000"/>
                  <a:lumOff val="35000"/>
                </a:schemeClr>
              </a:solidFill>
            </a:endParaRPr>
          </a:p>
          <a:p>
            <a:r>
              <a:rPr lang="en-US" sz="1600" b="0" i="0" dirty="0">
                <a:solidFill>
                  <a:schemeClr val="tx1">
                    <a:lumMod val="65000"/>
                    <a:lumOff val="35000"/>
                  </a:schemeClr>
                </a:solidFill>
                <a:effectLst/>
              </a:rPr>
              <a:t>So, it’s quite normal to say that most of the people don’t even buy the policies.  </a:t>
            </a:r>
            <a:endParaRPr lang="en-US" sz="1600" b="0" i="0" spc="114" dirty="0">
              <a:solidFill>
                <a:schemeClr val="tx1">
                  <a:lumMod val="65000"/>
                  <a:lumOff val="35000"/>
                </a:schemeClr>
              </a:solidFill>
              <a:effectLst/>
            </a:endParaRPr>
          </a:p>
          <a:p>
            <a:r>
              <a:rPr lang="en-US" sz="1600" b="0" i="0" spc="114" dirty="0">
                <a:solidFill>
                  <a:schemeClr val="tx1">
                    <a:lumMod val="65000"/>
                    <a:lumOff val="35000"/>
                  </a:schemeClr>
                </a:solidFill>
                <a:effectLst/>
              </a:rPr>
              <a:t>To answer this problem, company can </a:t>
            </a:r>
            <a:r>
              <a:rPr lang="en-US" sz="1600" b="0" i="1" spc="114" dirty="0">
                <a:solidFill>
                  <a:schemeClr val="tx1">
                    <a:lumMod val="95000"/>
                    <a:lumOff val="5000"/>
                  </a:schemeClr>
                </a:solidFill>
                <a:effectLst/>
              </a:rPr>
              <a:t>a</a:t>
            </a:r>
            <a:r>
              <a:rPr lang="en-US" sz="1600" b="0" i="1" dirty="0">
                <a:solidFill>
                  <a:schemeClr val="tx1">
                    <a:lumMod val="95000"/>
                    <a:lumOff val="5000"/>
                  </a:schemeClr>
                </a:solidFill>
                <a:effectLst/>
              </a:rPr>
              <a:t>nalyze health risks in the 65+ age group and adjust premiums accordingly to accurately reflect potential claims costs.</a:t>
            </a:r>
            <a:r>
              <a:rPr lang="en-US" sz="1600" b="0" i="1" spc="114" dirty="0">
                <a:solidFill>
                  <a:schemeClr val="tx1">
                    <a:lumMod val="95000"/>
                    <a:lumOff val="5000"/>
                  </a:schemeClr>
                </a:solidFill>
                <a:effectLst/>
              </a:rPr>
              <a:t> </a:t>
            </a:r>
            <a:endParaRPr lang="en-US" sz="1600" b="0" i="1" dirty="0">
              <a:solidFill>
                <a:schemeClr val="tx1">
                  <a:lumMod val="95000"/>
                  <a:lumOff val="5000"/>
                </a:schemeClr>
              </a:solidFill>
              <a:effectLst/>
            </a:endParaRPr>
          </a:p>
        </p:txBody>
      </p:sp>
      <p:sp>
        <p:nvSpPr>
          <p:cNvPr id="7" name="TextBox 6">
            <a:extLst>
              <a:ext uri="{FF2B5EF4-FFF2-40B4-BE49-F238E27FC236}">
                <a16:creationId xmlns:a16="http://schemas.microsoft.com/office/drawing/2014/main" id="{3E89D526-651C-40B6-8AAF-2EF16BEE9E30}"/>
              </a:ext>
            </a:extLst>
          </p:cNvPr>
          <p:cNvSpPr txBox="1"/>
          <p:nvPr/>
        </p:nvSpPr>
        <p:spPr>
          <a:xfrm>
            <a:off x="2917866" y="-240339"/>
            <a:ext cx="5660720" cy="1710981"/>
          </a:xfrm>
          <a:prstGeom prst="rect">
            <a:avLst/>
          </a:prstGeom>
          <a:noFill/>
        </p:spPr>
        <p:txBody>
          <a:bodyPr wrap="square" rtlCol="0">
            <a:spAutoFit/>
          </a:bodyPr>
          <a:lstStyle/>
          <a:p>
            <a:pPr>
              <a:lnSpc>
                <a:spcPts val="14369"/>
              </a:lnSpc>
            </a:pPr>
            <a:r>
              <a:rPr lang="en-US" sz="6000" b="1" dirty="0">
                <a:solidFill>
                  <a:srgbClr val="698D6D"/>
                </a:solidFill>
                <a:latin typeface="League Spartan"/>
              </a:rPr>
              <a:t>INSIGHTS</a:t>
            </a:r>
          </a:p>
        </p:txBody>
      </p:sp>
      <p:sp>
        <p:nvSpPr>
          <p:cNvPr id="9" name="TextBox 8">
            <a:extLst>
              <a:ext uri="{FF2B5EF4-FFF2-40B4-BE49-F238E27FC236}">
                <a16:creationId xmlns:a16="http://schemas.microsoft.com/office/drawing/2014/main" id="{D7FAF1F6-9E58-4141-889B-FB3170CB032D}"/>
              </a:ext>
            </a:extLst>
          </p:cNvPr>
          <p:cNvSpPr txBox="1"/>
          <p:nvPr/>
        </p:nvSpPr>
        <p:spPr>
          <a:xfrm>
            <a:off x="2917866" y="1400704"/>
            <a:ext cx="7388226" cy="461665"/>
          </a:xfrm>
          <a:prstGeom prst="rect">
            <a:avLst/>
          </a:prstGeom>
          <a:noFill/>
        </p:spPr>
        <p:txBody>
          <a:bodyPr wrap="square" rtlCol="0">
            <a:spAutoFit/>
          </a:bodyPr>
          <a:lstStyle>
            <a:defPPr>
              <a:defRPr lang="en-US"/>
            </a:defPPr>
            <a:lvl1pPr>
              <a:defRPr sz="6000" b="1">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defRPr>
            </a:lvl1pPr>
          </a:lstStyle>
          <a:p>
            <a:r>
              <a:rPr lang="en-US" sz="2400" dirty="0">
                <a:solidFill>
                  <a:srgbClr val="698D6D"/>
                </a:solidFill>
                <a:latin typeface="League Spartan"/>
              </a:rPr>
              <a:t>Why old people buy costly policies ?</a:t>
            </a:r>
            <a:r>
              <a:rPr lang="en-US" sz="2400" dirty="0"/>
              <a:t> </a:t>
            </a:r>
          </a:p>
        </p:txBody>
      </p:sp>
      <p:pic>
        <p:nvPicPr>
          <p:cNvPr id="10" name="Picture 9">
            <a:extLst>
              <a:ext uri="{FF2B5EF4-FFF2-40B4-BE49-F238E27FC236}">
                <a16:creationId xmlns:a16="http://schemas.microsoft.com/office/drawing/2014/main" id="{27523AF2-5E1F-41FF-88AA-918063E4B958}"/>
              </a:ext>
            </a:extLst>
          </p:cNvPr>
          <p:cNvPicPr>
            <a:picLocks noChangeAspect="1"/>
          </p:cNvPicPr>
          <p:nvPr/>
        </p:nvPicPr>
        <p:blipFill>
          <a:blip r:embed="rId5"/>
          <a:stretch>
            <a:fillRect/>
          </a:stretch>
        </p:blipFill>
        <p:spPr>
          <a:xfrm>
            <a:off x="12357871" y="3634824"/>
            <a:ext cx="3545275" cy="2342956"/>
          </a:xfrm>
          <a:prstGeom prst="roundRect">
            <a:avLst>
              <a:gd name="adj" fmla="val 11750"/>
            </a:avLst>
          </a:prstGeom>
        </p:spPr>
      </p:pic>
    </p:spTree>
    <p:extLst>
      <p:ext uri="{BB962C8B-B14F-4D97-AF65-F5344CB8AC3E}">
        <p14:creationId xmlns:p14="http://schemas.microsoft.com/office/powerpoint/2010/main" val="2618280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BDCDE"/>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107F866-8CA3-4103-8CC6-56D126FB86E3}"/>
              </a:ext>
            </a:extLst>
          </p:cNvPr>
          <p:cNvPicPr>
            <a:picLocks noChangeAspect="1"/>
          </p:cNvPicPr>
          <p:nvPr/>
        </p:nvPicPr>
        <p:blipFill>
          <a:blip r:embed="rId4"/>
          <a:stretch>
            <a:fillRect/>
          </a:stretch>
        </p:blipFill>
        <p:spPr>
          <a:xfrm>
            <a:off x="3270" y="-1841"/>
            <a:ext cx="12188730" cy="6859841"/>
          </a:xfrm>
          <a:prstGeom prst="rect">
            <a:avLst/>
          </a:prstGeom>
        </p:spPr>
      </p:pic>
      <p:sp>
        <p:nvSpPr>
          <p:cNvPr id="14" name="TextBox 13">
            <a:extLst>
              <a:ext uri="{FF2B5EF4-FFF2-40B4-BE49-F238E27FC236}">
                <a16:creationId xmlns:a16="http://schemas.microsoft.com/office/drawing/2014/main" id="{8AD9F34B-3050-4EAD-AAA2-D7F2F44D0CB2}"/>
              </a:ext>
            </a:extLst>
          </p:cNvPr>
          <p:cNvSpPr txBox="1"/>
          <p:nvPr/>
        </p:nvSpPr>
        <p:spPr>
          <a:xfrm>
            <a:off x="2917866" y="1983299"/>
            <a:ext cx="8450350" cy="362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0" i="0" dirty="0">
                <a:solidFill>
                  <a:schemeClr val="tx1">
                    <a:lumMod val="95000"/>
                    <a:lumOff val="5000"/>
                  </a:schemeClr>
                </a:solidFill>
                <a:effectLst/>
              </a:rPr>
              <a:t>March is crucial in India's financial calendar, particularly for insurance purchases, driven by tax-saving motives. As the fiscal year ends, individuals rush to optimize tax liabilities, favoring insurance policies for their tax benefits. Strategic purchases, aided by tailored offerings and promotions, dominate this period. Additionally, the need for year-end tax declarations accelerates policy acquisitions. In essence, March represents a vital window for insurance investments in India. </a:t>
            </a:r>
          </a:p>
          <a:p>
            <a:endParaRPr lang="en-US" sz="1600" b="0" i="0" dirty="0">
              <a:solidFill>
                <a:schemeClr val="tx1">
                  <a:lumMod val="95000"/>
                  <a:lumOff val="5000"/>
                </a:schemeClr>
              </a:solidFill>
              <a:effectLst/>
            </a:endParaRPr>
          </a:p>
          <a:p>
            <a:r>
              <a:rPr lang="en-US" sz="1600" b="0" i="0" dirty="0">
                <a:solidFill>
                  <a:schemeClr val="tx1">
                    <a:lumMod val="95000"/>
                    <a:lumOff val="5000"/>
                  </a:schemeClr>
                </a:solidFill>
                <a:effectLst/>
              </a:rPr>
              <a:t>An insurance company can capitalize on other months also by:</a:t>
            </a:r>
          </a:p>
          <a:p>
            <a:pPr>
              <a:lnSpc>
                <a:spcPct val="150000"/>
              </a:lnSpc>
              <a:buFont typeface="+mj-lt"/>
              <a:buAutoNum type="arabicPeriod"/>
            </a:pPr>
            <a:r>
              <a:rPr lang="en-US" sz="1600" b="0" i="0" dirty="0">
                <a:solidFill>
                  <a:schemeClr val="tx1">
                    <a:lumMod val="95000"/>
                    <a:lumOff val="5000"/>
                  </a:schemeClr>
                </a:solidFill>
                <a:effectLst/>
              </a:rPr>
              <a:t>Offering tax-saving insurance products.</a:t>
            </a:r>
          </a:p>
          <a:p>
            <a:pPr>
              <a:lnSpc>
                <a:spcPct val="150000"/>
              </a:lnSpc>
              <a:buFont typeface="+mj-lt"/>
              <a:buAutoNum type="arabicPeriod"/>
            </a:pPr>
            <a:r>
              <a:rPr lang="en-US" sz="1600" b="0" i="0" dirty="0">
                <a:solidFill>
                  <a:schemeClr val="tx1">
                    <a:lumMod val="95000"/>
                    <a:lumOff val="5000"/>
                  </a:schemeClr>
                </a:solidFill>
                <a:effectLst/>
              </a:rPr>
              <a:t>Providing incentives for March purchases.</a:t>
            </a:r>
          </a:p>
          <a:p>
            <a:pPr>
              <a:lnSpc>
                <a:spcPct val="150000"/>
              </a:lnSpc>
              <a:buFont typeface="+mj-lt"/>
              <a:buAutoNum type="arabicPeriod"/>
            </a:pPr>
            <a:r>
              <a:rPr lang="en-US" sz="1600" b="0" i="0" dirty="0">
                <a:solidFill>
                  <a:schemeClr val="tx1">
                    <a:lumMod val="95000"/>
                    <a:lumOff val="5000"/>
                  </a:schemeClr>
                </a:solidFill>
                <a:effectLst/>
              </a:rPr>
              <a:t>Training agents on tax-saving policies.</a:t>
            </a:r>
          </a:p>
          <a:p>
            <a:pPr>
              <a:lnSpc>
                <a:spcPct val="150000"/>
              </a:lnSpc>
              <a:buFont typeface="+mj-lt"/>
              <a:buAutoNum type="arabicPeriod"/>
            </a:pPr>
            <a:r>
              <a:rPr lang="en-US" sz="1600" b="0" i="0" dirty="0">
                <a:solidFill>
                  <a:schemeClr val="tx1">
                    <a:lumMod val="95000"/>
                    <a:lumOff val="5000"/>
                  </a:schemeClr>
                </a:solidFill>
                <a:effectLst/>
              </a:rPr>
              <a:t>Utilizing digital channels for promotions.</a:t>
            </a:r>
          </a:p>
          <a:p>
            <a:pPr>
              <a:lnSpc>
                <a:spcPct val="150000"/>
              </a:lnSpc>
              <a:buFont typeface="+mj-lt"/>
              <a:buAutoNum type="arabicPeriod"/>
            </a:pPr>
            <a:r>
              <a:rPr lang="en-US" sz="1600" b="0" i="0" dirty="0">
                <a:solidFill>
                  <a:schemeClr val="tx1">
                    <a:lumMod val="95000"/>
                    <a:lumOff val="5000"/>
                  </a:schemeClr>
                </a:solidFill>
                <a:effectLst/>
              </a:rPr>
              <a:t>Streamlining processes for efficiency.</a:t>
            </a:r>
          </a:p>
        </p:txBody>
      </p:sp>
      <p:sp>
        <p:nvSpPr>
          <p:cNvPr id="7" name="TextBox 6">
            <a:extLst>
              <a:ext uri="{FF2B5EF4-FFF2-40B4-BE49-F238E27FC236}">
                <a16:creationId xmlns:a16="http://schemas.microsoft.com/office/drawing/2014/main" id="{3E89D526-651C-40B6-8AAF-2EF16BEE9E30}"/>
              </a:ext>
            </a:extLst>
          </p:cNvPr>
          <p:cNvSpPr txBox="1"/>
          <p:nvPr/>
        </p:nvSpPr>
        <p:spPr>
          <a:xfrm>
            <a:off x="2917866" y="-240339"/>
            <a:ext cx="5660720" cy="1710981"/>
          </a:xfrm>
          <a:prstGeom prst="rect">
            <a:avLst/>
          </a:prstGeom>
          <a:noFill/>
        </p:spPr>
        <p:txBody>
          <a:bodyPr wrap="square" rtlCol="0">
            <a:spAutoFit/>
          </a:bodyPr>
          <a:lstStyle/>
          <a:p>
            <a:pPr>
              <a:lnSpc>
                <a:spcPts val="14369"/>
              </a:lnSpc>
            </a:pPr>
            <a:r>
              <a:rPr lang="en-US" sz="6000" b="1" dirty="0">
                <a:solidFill>
                  <a:srgbClr val="698D6D"/>
                </a:solidFill>
                <a:latin typeface="League Spartan"/>
              </a:rPr>
              <a:t>INSIGHTS</a:t>
            </a:r>
          </a:p>
        </p:txBody>
      </p:sp>
      <p:sp>
        <p:nvSpPr>
          <p:cNvPr id="9" name="TextBox 8">
            <a:extLst>
              <a:ext uri="{FF2B5EF4-FFF2-40B4-BE49-F238E27FC236}">
                <a16:creationId xmlns:a16="http://schemas.microsoft.com/office/drawing/2014/main" id="{D7FAF1F6-9E58-4141-889B-FB3170CB032D}"/>
              </a:ext>
            </a:extLst>
          </p:cNvPr>
          <p:cNvSpPr txBox="1"/>
          <p:nvPr/>
        </p:nvSpPr>
        <p:spPr>
          <a:xfrm>
            <a:off x="2917866" y="1400704"/>
            <a:ext cx="7388226" cy="461665"/>
          </a:xfrm>
          <a:prstGeom prst="rect">
            <a:avLst/>
          </a:prstGeom>
          <a:noFill/>
        </p:spPr>
        <p:txBody>
          <a:bodyPr wrap="square" rtlCol="0">
            <a:spAutoFit/>
          </a:bodyPr>
          <a:lstStyle>
            <a:defPPr>
              <a:defRPr lang="en-US"/>
            </a:defPPr>
            <a:lvl1pPr>
              <a:defRPr sz="6000" b="1">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defRPr>
            </a:lvl1pPr>
          </a:lstStyle>
          <a:p>
            <a:r>
              <a:rPr lang="en-US" sz="2400" dirty="0">
                <a:solidFill>
                  <a:srgbClr val="698D6D"/>
                </a:solidFill>
                <a:latin typeface="League Spartan"/>
              </a:rPr>
              <a:t>Why march is the busiest month ?</a:t>
            </a:r>
            <a:r>
              <a:rPr lang="en-US" sz="2400" dirty="0"/>
              <a:t> </a:t>
            </a:r>
          </a:p>
        </p:txBody>
      </p:sp>
      <p:pic>
        <p:nvPicPr>
          <p:cNvPr id="2" name="Picture 1">
            <a:extLst>
              <a:ext uri="{FF2B5EF4-FFF2-40B4-BE49-F238E27FC236}">
                <a16:creationId xmlns:a16="http://schemas.microsoft.com/office/drawing/2014/main" id="{D107C34E-056E-4A1E-B211-CEA101775CF0}"/>
              </a:ext>
            </a:extLst>
          </p:cNvPr>
          <p:cNvPicPr>
            <a:picLocks noChangeAspect="1"/>
          </p:cNvPicPr>
          <p:nvPr/>
        </p:nvPicPr>
        <p:blipFill>
          <a:blip r:embed="rId5"/>
          <a:stretch>
            <a:fillRect/>
          </a:stretch>
        </p:blipFill>
        <p:spPr>
          <a:xfrm>
            <a:off x="7822941" y="3795462"/>
            <a:ext cx="3545275" cy="2342956"/>
          </a:xfrm>
          <a:prstGeom prst="roundRect">
            <a:avLst>
              <a:gd name="adj" fmla="val 11750"/>
            </a:avLst>
          </a:prstGeom>
        </p:spPr>
      </p:pic>
    </p:spTree>
    <p:extLst>
      <p:ext uri="{BB962C8B-B14F-4D97-AF65-F5344CB8AC3E}">
        <p14:creationId xmlns:p14="http://schemas.microsoft.com/office/powerpoint/2010/main" val="37260901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BD44CA-116F-461C-B033-84715E818F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2200" y="-1841"/>
            <a:ext cx="10287000" cy="6858000"/>
          </a:xfrm>
          <a:prstGeom prst="rect">
            <a:avLst/>
          </a:prstGeom>
        </p:spPr>
      </p:pic>
      <p:sp>
        <p:nvSpPr>
          <p:cNvPr id="10" name="TextBox 3">
            <a:extLst>
              <a:ext uri="{FF2B5EF4-FFF2-40B4-BE49-F238E27FC236}">
                <a16:creationId xmlns:a16="http://schemas.microsoft.com/office/drawing/2014/main" id="{6922C76B-E6D0-47F5-9442-69E235D74BED}"/>
              </a:ext>
            </a:extLst>
          </p:cNvPr>
          <p:cNvSpPr txBox="1"/>
          <p:nvPr/>
        </p:nvSpPr>
        <p:spPr>
          <a:xfrm>
            <a:off x="3608338" y="2406317"/>
            <a:ext cx="6664408" cy="1641988"/>
          </a:xfrm>
          <a:prstGeom prst="rect">
            <a:avLst/>
          </a:prstGeom>
        </p:spPr>
        <p:txBody>
          <a:bodyPr wrap="square" lIns="0" tIns="0" rIns="0" bIns="0" rtlCol="0" anchor="t">
            <a:spAutoFit/>
          </a:bodyPr>
          <a:lstStyle/>
          <a:p>
            <a:pPr>
              <a:lnSpc>
                <a:spcPts val="14370"/>
              </a:lnSpc>
            </a:pPr>
            <a:r>
              <a:rPr lang="en-US" sz="8800" dirty="0">
                <a:solidFill>
                  <a:srgbClr val="ABB665"/>
                </a:solidFill>
                <a:latin typeface="League Spartan"/>
              </a:rPr>
              <a:t>THANK</a:t>
            </a:r>
            <a:r>
              <a:rPr lang="en-US" sz="8800" dirty="0">
                <a:solidFill>
                  <a:srgbClr val="393E25"/>
                </a:solidFill>
                <a:latin typeface="League Spartan"/>
              </a:rPr>
              <a:t> YOU</a:t>
            </a:r>
          </a:p>
        </p:txBody>
      </p:sp>
      <p:sp>
        <p:nvSpPr>
          <p:cNvPr id="11" name="TextBox 10">
            <a:extLst>
              <a:ext uri="{FF2B5EF4-FFF2-40B4-BE49-F238E27FC236}">
                <a16:creationId xmlns:a16="http://schemas.microsoft.com/office/drawing/2014/main" id="{5B336FE0-9D36-4764-95C4-A4CAEA296099}"/>
              </a:ext>
            </a:extLst>
          </p:cNvPr>
          <p:cNvSpPr txBox="1"/>
          <p:nvPr/>
        </p:nvSpPr>
        <p:spPr>
          <a:xfrm>
            <a:off x="3774992" y="3795462"/>
            <a:ext cx="2841708" cy="584775"/>
          </a:xfrm>
          <a:prstGeom prst="rect">
            <a:avLst/>
          </a:prstGeom>
          <a:noFill/>
        </p:spPr>
        <p:txBody>
          <a:bodyPr wrap="square" rtlCol="0">
            <a:spAutoFit/>
          </a:bodyPr>
          <a:lstStyle/>
          <a:p>
            <a:r>
              <a:rPr lang="en-US" sz="1600" dirty="0"/>
              <a:t>Do you have  any questions ?</a:t>
            </a:r>
          </a:p>
          <a:p>
            <a:r>
              <a:rPr lang="en-US" sz="1600" dirty="0"/>
              <a:t>Feel free to ask anything….</a:t>
            </a:r>
            <a:endParaRPr lang="en-IN" sz="1600" dirty="0"/>
          </a:p>
        </p:txBody>
      </p:sp>
      <p:sp>
        <p:nvSpPr>
          <p:cNvPr id="12" name="TextBox 3">
            <a:extLst>
              <a:ext uri="{FF2B5EF4-FFF2-40B4-BE49-F238E27FC236}">
                <a16:creationId xmlns:a16="http://schemas.microsoft.com/office/drawing/2014/main" id="{C9B3E493-FA02-4F76-9628-511CE7CCD64E}"/>
              </a:ext>
            </a:extLst>
          </p:cNvPr>
          <p:cNvSpPr txBox="1"/>
          <p:nvPr/>
        </p:nvSpPr>
        <p:spPr>
          <a:xfrm>
            <a:off x="8178800" y="5313211"/>
            <a:ext cx="3932399" cy="1455142"/>
          </a:xfrm>
          <a:prstGeom prst="rect">
            <a:avLst/>
          </a:prstGeom>
        </p:spPr>
        <p:txBody>
          <a:bodyPr wrap="square" lIns="0" tIns="0" rIns="0" bIns="0" rtlCol="0" anchor="t">
            <a:spAutoFit/>
          </a:bodyPr>
          <a:lstStyle/>
          <a:p>
            <a:pPr>
              <a:lnSpc>
                <a:spcPts val="14370"/>
              </a:lnSpc>
            </a:pPr>
            <a:r>
              <a:rPr lang="en-US" sz="2400" dirty="0">
                <a:solidFill>
                  <a:srgbClr val="393E25"/>
                </a:solidFill>
                <a:latin typeface="League Spartan"/>
              </a:rPr>
              <a:t>Presented by : </a:t>
            </a:r>
            <a:r>
              <a:rPr lang="en-US" sz="2400" b="1" dirty="0">
                <a:solidFill>
                  <a:srgbClr val="ABB665"/>
                </a:solidFill>
                <a:latin typeface="League Spartan"/>
              </a:rPr>
              <a:t>Ankit Kumar</a:t>
            </a:r>
            <a:endParaRPr lang="en-US" sz="2400" b="1" dirty="0">
              <a:solidFill>
                <a:srgbClr val="393E25"/>
              </a:solidFill>
              <a:latin typeface="League Spartan"/>
            </a:endParaRPr>
          </a:p>
        </p:txBody>
      </p:sp>
    </p:spTree>
    <p:extLst>
      <p:ext uri="{BB962C8B-B14F-4D97-AF65-F5344CB8AC3E}">
        <p14:creationId xmlns:p14="http://schemas.microsoft.com/office/powerpoint/2010/main" val="7146602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7B4A8"/>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671B4DA-D446-4FAE-98E3-2EB1D6418390}"/>
              </a:ext>
            </a:extLst>
          </p:cNvPr>
          <p:cNvGrpSpPr/>
          <p:nvPr/>
        </p:nvGrpSpPr>
        <p:grpSpPr>
          <a:xfrm>
            <a:off x="0" y="0"/>
            <a:ext cx="12192000" cy="6858000"/>
            <a:chOff x="0" y="0"/>
            <a:chExt cx="12192000" cy="6858000"/>
          </a:xfrm>
        </p:grpSpPr>
        <p:pic>
          <p:nvPicPr>
            <p:cNvPr id="10" name="Picture 9">
              <a:extLst>
                <a:ext uri="{FF2B5EF4-FFF2-40B4-BE49-F238E27FC236}">
                  <a16:creationId xmlns:a16="http://schemas.microsoft.com/office/drawing/2014/main" id="{C4211E16-709A-4A1D-ACC5-CF9E83238E83}"/>
                </a:ext>
              </a:extLst>
            </p:cNvPr>
            <p:cNvPicPr>
              <a:picLocks noChangeAspect="1"/>
            </p:cNvPicPr>
            <p:nvPr/>
          </p:nvPicPr>
          <p:blipFill rotWithShape="1">
            <a:blip r:embed="rId3">
              <a:extLst>
                <a:ext uri="{28A0092B-C50C-407E-A947-70E740481C1C}">
                  <a14:useLocalDpi xmlns:a14="http://schemas.microsoft.com/office/drawing/2010/main" val="0"/>
                </a:ext>
              </a:extLst>
            </a:blip>
            <a:srcRect r="18662"/>
            <a:stretch/>
          </p:blipFill>
          <p:spPr>
            <a:xfrm flipH="1">
              <a:off x="2593547" y="0"/>
              <a:ext cx="9598453" cy="6858000"/>
            </a:xfrm>
            <a:prstGeom prst="rect">
              <a:avLst/>
            </a:prstGeom>
          </p:spPr>
        </p:pic>
        <p:pic>
          <p:nvPicPr>
            <p:cNvPr id="5" name="Picture 4">
              <a:extLst>
                <a:ext uri="{FF2B5EF4-FFF2-40B4-BE49-F238E27FC236}">
                  <a16:creationId xmlns:a16="http://schemas.microsoft.com/office/drawing/2014/main" id="{C588CB65-C785-4FD7-997D-3B006FCE298A}"/>
                </a:ext>
              </a:extLst>
            </p:cNvPr>
            <p:cNvPicPr>
              <a:picLocks noChangeAspect="1"/>
            </p:cNvPicPr>
            <p:nvPr/>
          </p:nvPicPr>
          <p:blipFill rotWithShape="1">
            <a:blip r:embed="rId3">
              <a:extLst>
                <a:ext uri="{28A0092B-C50C-407E-A947-70E740481C1C}">
                  <a14:useLocalDpi xmlns:a14="http://schemas.microsoft.com/office/drawing/2010/main" val="0"/>
                </a:ext>
              </a:extLst>
            </a:blip>
            <a:srcRect r="18662"/>
            <a:stretch/>
          </p:blipFill>
          <p:spPr>
            <a:xfrm flipH="1">
              <a:off x="0" y="0"/>
              <a:ext cx="9598453" cy="6858000"/>
            </a:xfrm>
            <a:prstGeom prst="rect">
              <a:avLst/>
            </a:prstGeom>
          </p:spPr>
        </p:pic>
      </p:grpSp>
      <p:sp>
        <p:nvSpPr>
          <p:cNvPr id="9" name="TextBox 8">
            <a:extLst>
              <a:ext uri="{FF2B5EF4-FFF2-40B4-BE49-F238E27FC236}">
                <a16:creationId xmlns:a16="http://schemas.microsoft.com/office/drawing/2014/main" id="{956AE542-76B5-4A01-97D8-6D2FD3DAC27E}"/>
              </a:ext>
            </a:extLst>
          </p:cNvPr>
          <p:cNvSpPr txBox="1"/>
          <p:nvPr/>
        </p:nvSpPr>
        <p:spPr>
          <a:xfrm>
            <a:off x="1705576" y="252109"/>
            <a:ext cx="10452367" cy="1015663"/>
          </a:xfrm>
          <a:prstGeom prst="rect">
            <a:avLst/>
          </a:prstGeom>
          <a:noFill/>
        </p:spPr>
        <p:txBody>
          <a:bodyPr wrap="square" rtlCol="0">
            <a:spAutoFit/>
          </a:bodyPr>
          <a:lstStyle/>
          <a:p>
            <a:r>
              <a:rPr lang="en-IN" sz="6000" b="1" dirty="0">
                <a:solidFill>
                  <a:schemeClr val="bg1">
                    <a:lumMod val="85000"/>
                  </a:schemeClr>
                </a:solidFill>
                <a:latin typeface="Lato Black" panose="020F0502020204030203" pitchFamily="34" charset="0"/>
                <a:ea typeface="Lato Black" panose="020F0502020204030203" pitchFamily="34" charset="0"/>
                <a:cs typeface="Lato Black" panose="020F0502020204030203" pitchFamily="34" charset="0"/>
              </a:rPr>
              <a:t>GENERAL INFORMATION</a:t>
            </a:r>
          </a:p>
        </p:txBody>
      </p:sp>
      <p:pic>
        <p:nvPicPr>
          <p:cNvPr id="1026" name="Picture 2" descr="https://files.codebasics.io/81341/avatar/shield_insurance_logo.png?Expires=1716793189&amp;Signature=pk~WHtI8AaIaVxa5ubn0F38ncRxX~w0fNaorJL7nqrvskwa9Tuu9nPSRYo3-KrWE3DdQ~mnfmsddpdkbnwK45OBhwr06MXpz72DQ6vtmpLhOogvwZfvk4KMcf36M5Ti2TCYNsuHAfUqE95I2HmbXCjLP5-OWt0XYfa4n9wQrnGnZqTlRukTh8CRLi816OSlY6d3MYAKZIBQ~Lj0bTIUI70aBP1vY7-lE9Gouais4HsSa9mBlqt39W7ixuuGqiAAjKD85Tj6C7gRub0aBo8RZeGKBeYlE5hby~wnwCbkzg54icrLNbrUc1dH2YHSHLbqUiCcbskyk5ldRFtItwtpjXQ__&amp;Key-Pair-Id=K2RNEYYX7N2F8M">
            <a:extLst>
              <a:ext uri="{FF2B5EF4-FFF2-40B4-BE49-F238E27FC236}">
                <a16:creationId xmlns:a16="http://schemas.microsoft.com/office/drawing/2014/main" id="{12826CC4-AFC0-4B95-BAEA-57A15880ED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398" y="185352"/>
            <a:ext cx="1149178" cy="114917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2039302-97E1-46B9-8CD4-EEDD211B9FBB}"/>
              </a:ext>
            </a:extLst>
          </p:cNvPr>
          <p:cNvSpPr txBox="1"/>
          <p:nvPr/>
        </p:nvSpPr>
        <p:spPr>
          <a:xfrm>
            <a:off x="2682875" y="1519881"/>
            <a:ext cx="738822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solidFill>
                  <a:schemeClr val="bg1"/>
                </a:solidFill>
                <a:latin typeface="Franklin Gothic Book" panose="020B0503020102020204" pitchFamily="34" charset="0"/>
                <a:ea typeface="+mn-lt"/>
                <a:cs typeface="Arial" panose="020B0604020202020204" pitchFamily="34" charset="0"/>
              </a:rPr>
              <a:t>The main objective of this project  is to conduct a thorough analysis of the business, focusing on customer base, revenue generation, growth rates, policy changes, settlement and demographics. This aims to provide valuable insights for informed decision-making. </a:t>
            </a:r>
            <a:endParaRPr lang="en-US" dirty="0">
              <a:solidFill>
                <a:schemeClr val="bg1"/>
              </a:solidFill>
              <a:latin typeface="Franklin Gothic Book" panose="020B05030201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8AD9F34B-3050-4EAD-AAA2-D7F2F44D0CB2}"/>
              </a:ext>
            </a:extLst>
          </p:cNvPr>
          <p:cNvSpPr txBox="1"/>
          <p:nvPr/>
        </p:nvSpPr>
        <p:spPr>
          <a:xfrm>
            <a:off x="2682875" y="3537626"/>
            <a:ext cx="1009650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ea typeface="+mn-lt"/>
                <a:cs typeface="Arial" panose="020B0604020202020204" pitchFamily="34" charset="0"/>
              </a:rPr>
              <a:t>The Report is in 3 different parts :</a:t>
            </a:r>
          </a:p>
          <a:p>
            <a:pPr marL="342900" indent="-342900">
              <a:buFont typeface="Arial"/>
              <a:buChar char="•"/>
            </a:pPr>
            <a:r>
              <a:rPr lang="en-US" b="1" dirty="0">
                <a:ea typeface="+mn-lt"/>
                <a:cs typeface="Arial" panose="020B0604020202020204" pitchFamily="34" charset="0"/>
              </a:rPr>
              <a:t>General View: </a:t>
            </a:r>
            <a:r>
              <a:rPr lang="en-US" dirty="0">
                <a:solidFill>
                  <a:schemeClr val="bg1"/>
                </a:solidFill>
                <a:ea typeface="+mn-lt"/>
                <a:cs typeface="Arial" panose="020B0604020202020204" pitchFamily="34" charset="0"/>
              </a:rPr>
              <a:t>Consolidated Report Summary</a:t>
            </a:r>
          </a:p>
          <a:p>
            <a:pPr marL="342900" indent="-342900">
              <a:buFont typeface="Arial"/>
              <a:buChar char="•"/>
            </a:pPr>
            <a:r>
              <a:rPr lang="en-US" b="1" dirty="0">
                <a:ea typeface="+mn-lt"/>
                <a:cs typeface="Arial" panose="020B0604020202020204" pitchFamily="34" charset="0"/>
              </a:rPr>
              <a:t>Sales View : </a:t>
            </a:r>
            <a:r>
              <a:rPr lang="en-US" dirty="0">
                <a:solidFill>
                  <a:schemeClr val="bg1"/>
                </a:solidFill>
                <a:ea typeface="+mn-lt"/>
                <a:cs typeface="Arial" panose="020B0604020202020204" pitchFamily="34" charset="0"/>
              </a:rPr>
              <a:t>Contains Sales Performance</a:t>
            </a:r>
          </a:p>
          <a:p>
            <a:pPr marL="342900" indent="-342900">
              <a:buFont typeface="Arial"/>
              <a:buChar char="•"/>
            </a:pPr>
            <a:r>
              <a:rPr lang="en-US" b="1" dirty="0">
                <a:ea typeface="+mn-lt"/>
                <a:cs typeface="Arial" panose="020B0604020202020204" pitchFamily="34" charset="0"/>
              </a:rPr>
              <a:t>Age Segment : </a:t>
            </a:r>
            <a:r>
              <a:rPr lang="en-US" dirty="0">
                <a:solidFill>
                  <a:schemeClr val="bg1"/>
                </a:solidFill>
                <a:ea typeface="+mn-lt"/>
                <a:cs typeface="Arial" panose="020B0604020202020204" pitchFamily="34" charset="0"/>
              </a:rPr>
              <a:t>Age - Wise Sales Performance</a:t>
            </a:r>
          </a:p>
        </p:txBody>
      </p:sp>
    </p:spTree>
    <p:extLst>
      <p:ext uri="{BB962C8B-B14F-4D97-AF65-F5344CB8AC3E}">
        <p14:creationId xmlns:p14="http://schemas.microsoft.com/office/powerpoint/2010/main" val="19432432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6D7DA"/>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107F866-8CA3-4103-8CC6-56D126FB86E3}"/>
              </a:ext>
            </a:extLst>
          </p:cNvPr>
          <p:cNvPicPr>
            <a:picLocks noChangeAspect="1"/>
          </p:cNvPicPr>
          <p:nvPr/>
        </p:nvPicPr>
        <p:blipFill>
          <a:blip r:embed="rId3"/>
          <a:stretch>
            <a:fillRect/>
          </a:stretch>
        </p:blipFill>
        <p:spPr>
          <a:xfrm>
            <a:off x="3270" y="-1841"/>
            <a:ext cx="12188730" cy="6859841"/>
          </a:xfrm>
          <a:prstGeom prst="rect">
            <a:avLst/>
          </a:prstGeom>
        </p:spPr>
      </p:pic>
      <p:sp>
        <p:nvSpPr>
          <p:cNvPr id="9" name="TextBox 8">
            <a:extLst>
              <a:ext uri="{FF2B5EF4-FFF2-40B4-BE49-F238E27FC236}">
                <a16:creationId xmlns:a16="http://schemas.microsoft.com/office/drawing/2014/main" id="{956AE542-76B5-4A01-97D8-6D2FD3DAC27E}"/>
              </a:ext>
            </a:extLst>
          </p:cNvPr>
          <p:cNvSpPr txBox="1"/>
          <p:nvPr/>
        </p:nvSpPr>
        <p:spPr>
          <a:xfrm>
            <a:off x="1705576" y="252109"/>
            <a:ext cx="10452367" cy="1015663"/>
          </a:xfrm>
          <a:prstGeom prst="rect">
            <a:avLst/>
          </a:prstGeom>
          <a:noFill/>
        </p:spPr>
        <p:txBody>
          <a:bodyPr wrap="square" rtlCol="0">
            <a:spAutoFit/>
          </a:bodyPr>
          <a:lstStyle/>
          <a:p>
            <a:r>
              <a:rPr lang="en-IN" sz="6000" b="1" dirty="0">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rPr>
              <a:t>GENERAL INFORMATION</a:t>
            </a:r>
          </a:p>
        </p:txBody>
      </p:sp>
      <p:pic>
        <p:nvPicPr>
          <p:cNvPr id="1026" name="Picture 2" descr="https://files.codebasics.io/81341/avatar/shield_insurance_logo.png?Expires=1716793189&amp;Signature=pk~WHtI8AaIaVxa5ubn0F38ncRxX~w0fNaorJL7nqrvskwa9Tuu9nPSRYo3-KrWE3DdQ~mnfmsddpdkbnwK45OBhwr06MXpz72DQ6vtmpLhOogvwZfvk4KMcf36M5Ti2TCYNsuHAfUqE95I2HmbXCjLP5-OWt0XYfa4n9wQrnGnZqTlRukTh8CRLi816OSlY6d3MYAKZIBQ~Lj0bTIUI70aBP1vY7-lE9Gouais4HsSa9mBlqt39W7ixuuGqiAAjKD85Tj6C7gRub0aBo8RZeGKBeYlE5hby~wnwCbkzg54icrLNbrUc1dH2YHSHLbqUiCcbskyk5ldRFtItwtpjXQ__&amp;Key-Pair-Id=K2RNEYYX7N2F8M">
            <a:extLst>
              <a:ext uri="{FF2B5EF4-FFF2-40B4-BE49-F238E27FC236}">
                <a16:creationId xmlns:a16="http://schemas.microsoft.com/office/drawing/2014/main" id="{12826CC4-AFC0-4B95-BAEA-57A15880ED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398" y="185352"/>
            <a:ext cx="1149178" cy="114917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2039302-97E1-46B9-8CD4-EEDD211B9FBB}"/>
              </a:ext>
            </a:extLst>
          </p:cNvPr>
          <p:cNvSpPr txBox="1"/>
          <p:nvPr/>
        </p:nvSpPr>
        <p:spPr>
          <a:xfrm>
            <a:off x="2682875" y="1833545"/>
            <a:ext cx="7388226" cy="646331"/>
          </a:xfrm>
          <a:prstGeom prst="rect">
            <a:avLst/>
          </a:prstGeom>
          <a:noFill/>
        </p:spPr>
        <p:txBody>
          <a:bodyPr wrap="square" rtlCol="0">
            <a:spAutoFit/>
          </a:bodyPr>
          <a:lstStyle>
            <a:defPPr>
              <a:defRPr lang="en-US"/>
            </a:defPPr>
            <a:lvl1pPr>
              <a:defRPr sz="6000" b="1">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defRPr>
            </a:lvl1pPr>
          </a:lstStyle>
          <a:p>
            <a:r>
              <a:rPr lang="en-US" sz="3600" dirty="0"/>
              <a:t>ABOUT COMPANY </a:t>
            </a:r>
          </a:p>
        </p:txBody>
      </p:sp>
      <p:sp>
        <p:nvSpPr>
          <p:cNvPr id="14" name="TextBox 13">
            <a:extLst>
              <a:ext uri="{FF2B5EF4-FFF2-40B4-BE49-F238E27FC236}">
                <a16:creationId xmlns:a16="http://schemas.microsoft.com/office/drawing/2014/main" id="{8AD9F34B-3050-4EAD-AAA2-D7F2F44D0CB2}"/>
              </a:ext>
            </a:extLst>
          </p:cNvPr>
          <p:cNvSpPr txBox="1"/>
          <p:nvPr/>
        </p:nvSpPr>
        <p:spPr>
          <a:xfrm>
            <a:off x="2682875" y="2479876"/>
            <a:ext cx="6856541" cy="18912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sz="2000" b="1" dirty="0">
                <a:solidFill>
                  <a:schemeClr val="tx1">
                    <a:lumMod val="65000"/>
                    <a:lumOff val="35000"/>
                  </a:schemeClr>
                </a:solidFill>
                <a:ea typeface="+mn-lt"/>
                <a:cs typeface="Arial" panose="020B0604020202020204" pitchFamily="34" charset="0"/>
              </a:rPr>
              <a:t>Shield Insurance is renowned for offering comprehensive insurance solutions that safeguard individuals against life's unforeseen events. Their reputation for reliability is built on a steadfast commitment to delivering dependable coverage.</a:t>
            </a:r>
          </a:p>
        </p:txBody>
      </p:sp>
    </p:spTree>
    <p:extLst>
      <p:ext uri="{BB962C8B-B14F-4D97-AF65-F5344CB8AC3E}">
        <p14:creationId xmlns:p14="http://schemas.microsoft.com/office/powerpoint/2010/main" val="37471959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6D7DA"/>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107F866-8CA3-4103-8CC6-56D126FB86E3}"/>
              </a:ext>
            </a:extLst>
          </p:cNvPr>
          <p:cNvPicPr>
            <a:picLocks noChangeAspect="1"/>
          </p:cNvPicPr>
          <p:nvPr/>
        </p:nvPicPr>
        <p:blipFill>
          <a:blip r:embed="rId3"/>
          <a:stretch>
            <a:fillRect/>
          </a:stretch>
        </p:blipFill>
        <p:spPr>
          <a:xfrm>
            <a:off x="3270" y="-1841"/>
            <a:ext cx="12188730" cy="6859841"/>
          </a:xfrm>
          <a:prstGeom prst="rect">
            <a:avLst/>
          </a:prstGeom>
        </p:spPr>
      </p:pic>
      <p:sp>
        <p:nvSpPr>
          <p:cNvPr id="9" name="TextBox 8">
            <a:extLst>
              <a:ext uri="{FF2B5EF4-FFF2-40B4-BE49-F238E27FC236}">
                <a16:creationId xmlns:a16="http://schemas.microsoft.com/office/drawing/2014/main" id="{956AE542-76B5-4A01-97D8-6D2FD3DAC27E}"/>
              </a:ext>
            </a:extLst>
          </p:cNvPr>
          <p:cNvSpPr txBox="1"/>
          <p:nvPr/>
        </p:nvSpPr>
        <p:spPr>
          <a:xfrm>
            <a:off x="1705576" y="252109"/>
            <a:ext cx="10452367" cy="1015663"/>
          </a:xfrm>
          <a:prstGeom prst="rect">
            <a:avLst/>
          </a:prstGeom>
          <a:noFill/>
        </p:spPr>
        <p:txBody>
          <a:bodyPr wrap="square" rtlCol="0">
            <a:spAutoFit/>
          </a:bodyPr>
          <a:lstStyle/>
          <a:p>
            <a:r>
              <a:rPr lang="en-IN" sz="6000" b="1" dirty="0">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rPr>
              <a:t>GENERAL INFORMATION</a:t>
            </a:r>
          </a:p>
        </p:txBody>
      </p:sp>
      <p:pic>
        <p:nvPicPr>
          <p:cNvPr id="1026" name="Picture 2" descr="https://files.codebasics.io/81341/avatar/shield_insurance_logo.png?Expires=1716793189&amp;Signature=pk~WHtI8AaIaVxa5ubn0F38ncRxX~w0fNaorJL7nqrvskwa9Tuu9nPSRYo3-KrWE3DdQ~mnfmsddpdkbnwK45OBhwr06MXpz72DQ6vtmpLhOogvwZfvk4KMcf36M5Ti2TCYNsuHAfUqE95I2HmbXCjLP5-OWt0XYfa4n9wQrnGnZqTlRukTh8CRLi816OSlY6d3MYAKZIBQ~Lj0bTIUI70aBP1vY7-lE9Gouais4HsSa9mBlqt39W7ixuuGqiAAjKD85Tj6C7gRub0aBo8RZeGKBeYlE5hby~wnwCbkzg54icrLNbrUc1dH2YHSHLbqUiCcbskyk5ldRFtItwtpjXQ__&amp;Key-Pair-Id=K2RNEYYX7N2F8M">
            <a:extLst>
              <a:ext uri="{FF2B5EF4-FFF2-40B4-BE49-F238E27FC236}">
                <a16:creationId xmlns:a16="http://schemas.microsoft.com/office/drawing/2014/main" id="{12826CC4-AFC0-4B95-BAEA-57A15880ED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398" y="185352"/>
            <a:ext cx="1149178" cy="114917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2039302-97E1-46B9-8CD4-EEDD211B9FBB}"/>
              </a:ext>
            </a:extLst>
          </p:cNvPr>
          <p:cNvSpPr txBox="1"/>
          <p:nvPr/>
        </p:nvSpPr>
        <p:spPr>
          <a:xfrm>
            <a:off x="2682875" y="1833545"/>
            <a:ext cx="7388226" cy="646331"/>
          </a:xfrm>
          <a:prstGeom prst="rect">
            <a:avLst/>
          </a:prstGeom>
          <a:noFill/>
        </p:spPr>
        <p:txBody>
          <a:bodyPr wrap="square" rtlCol="0">
            <a:spAutoFit/>
          </a:bodyPr>
          <a:lstStyle>
            <a:defPPr>
              <a:defRPr lang="en-US"/>
            </a:defPPr>
            <a:lvl1pPr>
              <a:defRPr sz="6000" b="1">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defRPr>
            </a:lvl1pPr>
          </a:lstStyle>
          <a:p>
            <a:r>
              <a:rPr lang="en-US" sz="3600" dirty="0"/>
              <a:t>ABOUT COMPANY </a:t>
            </a:r>
          </a:p>
        </p:txBody>
      </p:sp>
      <p:sp>
        <p:nvSpPr>
          <p:cNvPr id="14" name="TextBox 13">
            <a:extLst>
              <a:ext uri="{FF2B5EF4-FFF2-40B4-BE49-F238E27FC236}">
                <a16:creationId xmlns:a16="http://schemas.microsoft.com/office/drawing/2014/main" id="{8AD9F34B-3050-4EAD-AAA2-D7F2F44D0CB2}"/>
              </a:ext>
            </a:extLst>
          </p:cNvPr>
          <p:cNvSpPr txBox="1"/>
          <p:nvPr/>
        </p:nvSpPr>
        <p:spPr>
          <a:xfrm>
            <a:off x="2682875" y="2479876"/>
            <a:ext cx="6856541"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solidFill>
                  <a:schemeClr val="tx1">
                    <a:lumMod val="65000"/>
                    <a:lumOff val="35000"/>
                  </a:schemeClr>
                </a:solidFill>
                <a:ea typeface="+mn-lt"/>
                <a:cs typeface="Arial" panose="020B0604020202020204" pitchFamily="34" charset="0"/>
              </a:rPr>
              <a:t>Sales Mode</a:t>
            </a:r>
          </a:p>
          <a:p>
            <a:pPr marL="342900" indent="-342900">
              <a:buFont typeface="Wingdings" panose="05000000000000000000" pitchFamily="2" charset="2"/>
              <a:buChar char="v"/>
            </a:pPr>
            <a:r>
              <a:rPr lang="en-US" sz="2000" b="1" dirty="0">
                <a:solidFill>
                  <a:schemeClr val="tx1">
                    <a:lumMod val="65000"/>
                    <a:lumOff val="35000"/>
                  </a:schemeClr>
                </a:solidFill>
                <a:ea typeface="+mn-lt"/>
                <a:cs typeface="Arial" panose="020B0604020202020204" pitchFamily="34" charset="0"/>
              </a:rPr>
              <a:t>Online – Website and App</a:t>
            </a:r>
          </a:p>
          <a:p>
            <a:pPr marL="342900" indent="-342900">
              <a:buFont typeface="Wingdings" panose="05000000000000000000" pitchFamily="2" charset="2"/>
              <a:buChar char="v"/>
            </a:pPr>
            <a:r>
              <a:rPr lang="en-US" sz="2000" b="1" dirty="0">
                <a:solidFill>
                  <a:schemeClr val="tx1">
                    <a:lumMod val="65000"/>
                    <a:lumOff val="35000"/>
                  </a:schemeClr>
                </a:solidFill>
                <a:ea typeface="+mn-lt"/>
                <a:cs typeface="Arial" panose="020B0604020202020204" pitchFamily="34" charset="0"/>
              </a:rPr>
              <a:t>Offline – Agent and Direct</a:t>
            </a:r>
          </a:p>
        </p:txBody>
      </p:sp>
      <p:sp>
        <p:nvSpPr>
          <p:cNvPr id="20" name="TextBox 19">
            <a:extLst>
              <a:ext uri="{FF2B5EF4-FFF2-40B4-BE49-F238E27FC236}">
                <a16:creationId xmlns:a16="http://schemas.microsoft.com/office/drawing/2014/main" id="{C6622552-CE74-4D92-9462-D4BB1DEE30D7}"/>
              </a:ext>
            </a:extLst>
          </p:cNvPr>
          <p:cNvSpPr txBox="1"/>
          <p:nvPr/>
        </p:nvSpPr>
        <p:spPr>
          <a:xfrm>
            <a:off x="2682875" y="3982891"/>
            <a:ext cx="7103676"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lnSpc>
                <a:spcPct val="150000"/>
              </a:lnSpc>
              <a:defRPr sz="2000" b="1">
                <a:solidFill>
                  <a:schemeClr val="tx1">
                    <a:lumMod val="65000"/>
                    <a:lumOff val="35000"/>
                  </a:schemeClr>
                </a:solidFill>
                <a:ea typeface="+mn-lt"/>
                <a:cs typeface="Arial" panose="020B0604020202020204" pitchFamily="34" charset="0"/>
              </a:defRPr>
            </a:lvl1pPr>
          </a:lstStyle>
          <a:p>
            <a:pPr>
              <a:lnSpc>
                <a:spcPct val="100000"/>
              </a:lnSpc>
            </a:pPr>
            <a:r>
              <a:rPr lang="en-US" dirty="0"/>
              <a:t>Shield Insurance provides a total of 9 policies in 5 different cities</a:t>
            </a:r>
          </a:p>
          <a:p>
            <a:pPr marL="342900" indent="-342900">
              <a:lnSpc>
                <a:spcPct val="100000"/>
              </a:lnSpc>
              <a:buFont typeface="Arial" panose="020B0604020202020204" pitchFamily="34" charset="0"/>
              <a:buChar char="•"/>
            </a:pPr>
            <a:r>
              <a:rPr lang="en-US" dirty="0"/>
              <a:t>Delhi NCR</a:t>
            </a:r>
          </a:p>
          <a:p>
            <a:pPr marL="342900" indent="-342900">
              <a:lnSpc>
                <a:spcPct val="100000"/>
              </a:lnSpc>
              <a:buFont typeface="Arial" panose="020B0604020202020204" pitchFamily="34" charset="0"/>
              <a:buChar char="•"/>
            </a:pPr>
            <a:r>
              <a:rPr lang="en-US" dirty="0"/>
              <a:t>Indore</a:t>
            </a:r>
          </a:p>
          <a:p>
            <a:pPr marL="342900" indent="-342900">
              <a:lnSpc>
                <a:spcPct val="100000"/>
              </a:lnSpc>
              <a:buFont typeface="Arial" panose="020B0604020202020204" pitchFamily="34" charset="0"/>
              <a:buChar char="•"/>
            </a:pPr>
            <a:r>
              <a:rPr lang="en-US" dirty="0"/>
              <a:t>Mumbai</a:t>
            </a:r>
          </a:p>
          <a:p>
            <a:pPr marL="342900" indent="-342900">
              <a:lnSpc>
                <a:spcPct val="100000"/>
              </a:lnSpc>
              <a:buFont typeface="Arial" panose="020B0604020202020204" pitchFamily="34" charset="0"/>
              <a:buChar char="•"/>
            </a:pPr>
            <a:r>
              <a:rPr lang="en-US" dirty="0"/>
              <a:t>Hyderabad</a:t>
            </a:r>
          </a:p>
          <a:p>
            <a:pPr marL="342900" indent="-342900">
              <a:lnSpc>
                <a:spcPct val="100000"/>
              </a:lnSpc>
              <a:buFont typeface="Arial" panose="020B0604020202020204" pitchFamily="34" charset="0"/>
              <a:buChar char="•"/>
            </a:pPr>
            <a:r>
              <a:rPr lang="en-US" dirty="0"/>
              <a:t>Chennai</a:t>
            </a:r>
          </a:p>
        </p:txBody>
      </p:sp>
    </p:spTree>
    <p:extLst>
      <p:ext uri="{BB962C8B-B14F-4D97-AF65-F5344CB8AC3E}">
        <p14:creationId xmlns:p14="http://schemas.microsoft.com/office/powerpoint/2010/main" val="3431276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6D7DA"/>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107F866-8CA3-4103-8CC6-56D126FB86E3}"/>
              </a:ext>
            </a:extLst>
          </p:cNvPr>
          <p:cNvPicPr>
            <a:picLocks noChangeAspect="1"/>
          </p:cNvPicPr>
          <p:nvPr/>
        </p:nvPicPr>
        <p:blipFill>
          <a:blip r:embed="rId3"/>
          <a:stretch>
            <a:fillRect/>
          </a:stretch>
        </p:blipFill>
        <p:spPr>
          <a:xfrm>
            <a:off x="3270" y="-1841"/>
            <a:ext cx="12188730" cy="6859841"/>
          </a:xfrm>
          <a:prstGeom prst="rect">
            <a:avLst/>
          </a:prstGeom>
        </p:spPr>
      </p:pic>
      <p:sp>
        <p:nvSpPr>
          <p:cNvPr id="9" name="TextBox 8">
            <a:extLst>
              <a:ext uri="{FF2B5EF4-FFF2-40B4-BE49-F238E27FC236}">
                <a16:creationId xmlns:a16="http://schemas.microsoft.com/office/drawing/2014/main" id="{956AE542-76B5-4A01-97D8-6D2FD3DAC27E}"/>
              </a:ext>
            </a:extLst>
          </p:cNvPr>
          <p:cNvSpPr txBox="1"/>
          <p:nvPr/>
        </p:nvSpPr>
        <p:spPr>
          <a:xfrm>
            <a:off x="1705576" y="252109"/>
            <a:ext cx="10452367" cy="1015663"/>
          </a:xfrm>
          <a:prstGeom prst="rect">
            <a:avLst/>
          </a:prstGeom>
          <a:noFill/>
        </p:spPr>
        <p:txBody>
          <a:bodyPr wrap="square" rtlCol="0">
            <a:spAutoFit/>
          </a:bodyPr>
          <a:lstStyle/>
          <a:p>
            <a:r>
              <a:rPr lang="en-IN" sz="6000" b="1" dirty="0">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rPr>
              <a:t>GENERAL INFORMATION</a:t>
            </a:r>
          </a:p>
        </p:txBody>
      </p:sp>
      <p:pic>
        <p:nvPicPr>
          <p:cNvPr id="1026" name="Picture 2" descr="https://files.codebasics.io/81341/avatar/shield_insurance_logo.png?Expires=1716793189&amp;Signature=pk~WHtI8AaIaVxa5ubn0F38ncRxX~w0fNaorJL7nqrvskwa9Tuu9nPSRYo3-KrWE3DdQ~mnfmsddpdkbnwK45OBhwr06MXpz72DQ6vtmpLhOogvwZfvk4KMcf36M5Ti2TCYNsuHAfUqE95I2HmbXCjLP5-OWt0XYfa4n9wQrnGnZqTlRukTh8CRLi816OSlY6d3MYAKZIBQ~Lj0bTIUI70aBP1vY7-lE9Gouais4HsSa9mBlqt39W7ixuuGqiAAjKD85Tj6C7gRub0aBo8RZeGKBeYlE5hby~wnwCbkzg54icrLNbrUc1dH2YHSHLbqUiCcbskyk5ldRFtItwtpjXQ__&amp;Key-Pair-Id=K2RNEYYX7N2F8M">
            <a:extLst>
              <a:ext uri="{FF2B5EF4-FFF2-40B4-BE49-F238E27FC236}">
                <a16:creationId xmlns:a16="http://schemas.microsoft.com/office/drawing/2014/main" id="{12826CC4-AFC0-4B95-BAEA-57A15880ED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398" y="185352"/>
            <a:ext cx="1149178" cy="114917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2039302-97E1-46B9-8CD4-EEDD211B9FBB}"/>
              </a:ext>
            </a:extLst>
          </p:cNvPr>
          <p:cNvSpPr txBox="1"/>
          <p:nvPr/>
        </p:nvSpPr>
        <p:spPr>
          <a:xfrm>
            <a:off x="2682875" y="1833545"/>
            <a:ext cx="7388226" cy="646331"/>
          </a:xfrm>
          <a:prstGeom prst="rect">
            <a:avLst/>
          </a:prstGeom>
          <a:noFill/>
        </p:spPr>
        <p:txBody>
          <a:bodyPr wrap="square" rtlCol="0">
            <a:spAutoFit/>
          </a:bodyPr>
          <a:lstStyle>
            <a:defPPr>
              <a:defRPr lang="en-US"/>
            </a:defPPr>
            <a:lvl1pPr>
              <a:defRPr sz="6000" b="1">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defRPr>
            </a:lvl1pPr>
          </a:lstStyle>
          <a:p>
            <a:r>
              <a:rPr lang="en-US" sz="3600" dirty="0"/>
              <a:t>DATASET </a:t>
            </a:r>
          </a:p>
        </p:txBody>
      </p:sp>
      <p:sp>
        <p:nvSpPr>
          <p:cNvPr id="14" name="TextBox 13">
            <a:extLst>
              <a:ext uri="{FF2B5EF4-FFF2-40B4-BE49-F238E27FC236}">
                <a16:creationId xmlns:a16="http://schemas.microsoft.com/office/drawing/2014/main" id="{8AD9F34B-3050-4EAD-AAA2-D7F2F44D0CB2}"/>
              </a:ext>
            </a:extLst>
          </p:cNvPr>
          <p:cNvSpPr txBox="1"/>
          <p:nvPr/>
        </p:nvSpPr>
        <p:spPr>
          <a:xfrm>
            <a:off x="2682875" y="2479876"/>
            <a:ext cx="6856541" cy="23529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150000"/>
              </a:lnSpc>
              <a:buFont typeface="+mj-lt"/>
              <a:buAutoNum type="arabicPeriod"/>
            </a:pPr>
            <a:r>
              <a:rPr lang="en-US" sz="2000" b="1" dirty="0" err="1">
                <a:solidFill>
                  <a:schemeClr val="tx1">
                    <a:lumMod val="65000"/>
                    <a:lumOff val="35000"/>
                  </a:schemeClr>
                </a:solidFill>
                <a:ea typeface="+mn-lt"/>
                <a:cs typeface="Arial" panose="020B0604020202020204" pitchFamily="34" charset="0"/>
              </a:rPr>
              <a:t>Dim_customer</a:t>
            </a:r>
            <a:endParaRPr lang="en-US" sz="2000" b="1" dirty="0">
              <a:solidFill>
                <a:schemeClr val="tx1">
                  <a:lumMod val="65000"/>
                  <a:lumOff val="35000"/>
                </a:schemeClr>
              </a:solidFill>
              <a:ea typeface="+mn-lt"/>
              <a:cs typeface="Arial" panose="020B0604020202020204" pitchFamily="34" charset="0"/>
            </a:endParaRPr>
          </a:p>
          <a:p>
            <a:pPr marL="342900" indent="-342900">
              <a:lnSpc>
                <a:spcPct val="150000"/>
              </a:lnSpc>
              <a:buFont typeface="+mj-lt"/>
              <a:buAutoNum type="arabicPeriod"/>
            </a:pPr>
            <a:r>
              <a:rPr lang="en-US" sz="2000" b="1" dirty="0" err="1">
                <a:solidFill>
                  <a:schemeClr val="tx1">
                    <a:lumMod val="65000"/>
                    <a:lumOff val="35000"/>
                  </a:schemeClr>
                </a:solidFill>
                <a:ea typeface="+mn-lt"/>
                <a:cs typeface="Arial" panose="020B0604020202020204" pitchFamily="34" charset="0"/>
              </a:rPr>
              <a:t>Dim_policies</a:t>
            </a:r>
            <a:endParaRPr lang="en-US" sz="2000" b="1" dirty="0">
              <a:solidFill>
                <a:schemeClr val="tx1">
                  <a:lumMod val="65000"/>
                  <a:lumOff val="35000"/>
                </a:schemeClr>
              </a:solidFill>
              <a:ea typeface="+mn-lt"/>
              <a:cs typeface="Arial" panose="020B0604020202020204" pitchFamily="34" charset="0"/>
            </a:endParaRPr>
          </a:p>
          <a:p>
            <a:pPr marL="342900" indent="-342900">
              <a:lnSpc>
                <a:spcPct val="150000"/>
              </a:lnSpc>
              <a:buFont typeface="+mj-lt"/>
              <a:buAutoNum type="arabicPeriod"/>
            </a:pPr>
            <a:r>
              <a:rPr lang="en-US" sz="2000" b="1" dirty="0" err="1">
                <a:solidFill>
                  <a:schemeClr val="tx1">
                    <a:lumMod val="65000"/>
                    <a:lumOff val="35000"/>
                  </a:schemeClr>
                </a:solidFill>
                <a:ea typeface="+mn-lt"/>
                <a:cs typeface="Arial" panose="020B0604020202020204" pitchFamily="34" charset="0"/>
              </a:rPr>
              <a:t>Dim_date</a:t>
            </a:r>
            <a:endParaRPr lang="en-US" sz="2000" b="1" dirty="0">
              <a:solidFill>
                <a:schemeClr val="tx1">
                  <a:lumMod val="65000"/>
                  <a:lumOff val="35000"/>
                </a:schemeClr>
              </a:solidFill>
              <a:ea typeface="+mn-lt"/>
              <a:cs typeface="Arial" panose="020B0604020202020204" pitchFamily="34" charset="0"/>
            </a:endParaRPr>
          </a:p>
          <a:p>
            <a:pPr marL="342900" indent="-342900">
              <a:lnSpc>
                <a:spcPct val="150000"/>
              </a:lnSpc>
              <a:buFont typeface="+mj-lt"/>
              <a:buAutoNum type="arabicPeriod"/>
            </a:pPr>
            <a:r>
              <a:rPr lang="en-US" sz="2000" b="1" dirty="0" err="1">
                <a:solidFill>
                  <a:schemeClr val="tx1">
                    <a:lumMod val="65000"/>
                    <a:lumOff val="35000"/>
                  </a:schemeClr>
                </a:solidFill>
                <a:ea typeface="+mn-lt"/>
                <a:cs typeface="Arial" panose="020B0604020202020204" pitchFamily="34" charset="0"/>
              </a:rPr>
              <a:t>Fact_premium</a:t>
            </a:r>
            <a:endParaRPr lang="en-US" sz="2000" b="1" dirty="0">
              <a:solidFill>
                <a:schemeClr val="tx1">
                  <a:lumMod val="65000"/>
                  <a:lumOff val="35000"/>
                </a:schemeClr>
              </a:solidFill>
              <a:ea typeface="+mn-lt"/>
              <a:cs typeface="Arial" panose="020B0604020202020204" pitchFamily="34" charset="0"/>
            </a:endParaRPr>
          </a:p>
          <a:p>
            <a:pPr marL="342900" indent="-342900">
              <a:lnSpc>
                <a:spcPct val="150000"/>
              </a:lnSpc>
              <a:buFont typeface="+mj-lt"/>
              <a:buAutoNum type="arabicPeriod"/>
            </a:pPr>
            <a:r>
              <a:rPr lang="en-US" sz="2000" b="1" dirty="0" err="1">
                <a:solidFill>
                  <a:schemeClr val="tx1">
                    <a:lumMod val="65000"/>
                    <a:lumOff val="35000"/>
                  </a:schemeClr>
                </a:solidFill>
                <a:ea typeface="+mn-lt"/>
                <a:cs typeface="Arial" panose="020B0604020202020204" pitchFamily="34" charset="0"/>
              </a:rPr>
              <a:t>Fact_settlement</a:t>
            </a:r>
            <a:endParaRPr lang="en-US" sz="2000" b="1" dirty="0">
              <a:solidFill>
                <a:schemeClr val="tx1">
                  <a:lumMod val="65000"/>
                  <a:lumOff val="35000"/>
                </a:schemeClr>
              </a:solidFill>
              <a:ea typeface="+mn-lt"/>
              <a:cs typeface="Arial" panose="020B0604020202020204" pitchFamily="34" charset="0"/>
            </a:endParaRPr>
          </a:p>
        </p:txBody>
      </p:sp>
      <p:sp>
        <p:nvSpPr>
          <p:cNvPr id="20" name="TextBox 19">
            <a:extLst>
              <a:ext uri="{FF2B5EF4-FFF2-40B4-BE49-F238E27FC236}">
                <a16:creationId xmlns:a16="http://schemas.microsoft.com/office/drawing/2014/main" id="{C6622552-CE74-4D92-9462-D4BB1DEE30D7}"/>
              </a:ext>
            </a:extLst>
          </p:cNvPr>
          <p:cNvSpPr txBox="1"/>
          <p:nvPr/>
        </p:nvSpPr>
        <p:spPr>
          <a:xfrm>
            <a:off x="2652584" y="5476082"/>
            <a:ext cx="100965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Arial" panose="020B0604020202020204" pitchFamily="34" charset="0"/>
              </a:rPr>
              <a:t>Data Timeline </a:t>
            </a:r>
            <a:r>
              <a:rPr lang="en-US" dirty="0">
                <a:solidFill>
                  <a:schemeClr val="tx1">
                    <a:lumMod val="65000"/>
                    <a:lumOff val="35000"/>
                  </a:schemeClr>
                </a:solidFill>
                <a:ea typeface="+mn-lt"/>
                <a:cs typeface="Arial" panose="020B0604020202020204" pitchFamily="34" charset="0"/>
              </a:rPr>
              <a:t>: </a:t>
            </a:r>
            <a:r>
              <a:rPr lang="en-US" dirty="0">
                <a:solidFill>
                  <a:schemeClr val="tx1">
                    <a:lumMod val="95000"/>
                    <a:lumOff val="5000"/>
                  </a:schemeClr>
                </a:solidFill>
                <a:ea typeface="+mn-lt"/>
                <a:cs typeface="Arial" panose="020B0604020202020204" pitchFamily="34" charset="0"/>
              </a:rPr>
              <a:t>From Nov 1st 2022 to Apr 31 2023</a:t>
            </a:r>
            <a:r>
              <a:rPr lang="en-US" sz="1600" dirty="0">
                <a:solidFill>
                  <a:schemeClr val="tx1">
                    <a:lumMod val="95000"/>
                    <a:lumOff val="5000"/>
                  </a:schemeClr>
                </a:solidFill>
                <a:ea typeface="+mn-lt"/>
                <a:cs typeface="+mn-lt"/>
              </a:rPr>
              <a:t>.</a:t>
            </a:r>
            <a:endParaRPr lang="en-US" sz="1600" dirty="0">
              <a:solidFill>
                <a:schemeClr val="tx1">
                  <a:lumMod val="95000"/>
                  <a:lumOff val="5000"/>
                </a:schemeClr>
              </a:solidFill>
              <a:cs typeface="Calibri"/>
            </a:endParaRPr>
          </a:p>
        </p:txBody>
      </p:sp>
    </p:spTree>
    <p:extLst>
      <p:ext uri="{BB962C8B-B14F-4D97-AF65-F5344CB8AC3E}">
        <p14:creationId xmlns:p14="http://schemas.microsoft.com/office/powerpoint/2010/main" val="5142413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6D7DA"/>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107F866-8CA3-4103-8CC6-56D126FB86E3}"/>
              </a:ext>
            </a:extLst>
          </p:cNvPr>
          <p:cNvPicPr>
            <a:picLocks noChangeAspect="1"/>
          </p:cNvPicPr>
          <p:nvPr/>
        </p:nvPicPr>
        <p:blipFill>
          <a:blip r:embed="rId3"/>
          <a:stretch>
            <a:fillRect/>
          </a:stretch>
        </p:blipFill>
        <p:spPr>
          <a:xfrm>
            <a:off x="3270" y="-1841"/>
            <a:ext cx="12188730" cy="6859841"/>
          </a:xfrm>
          <a:prstGeom prst="rect">
            <a:avLst/>
          </a:prstGeom>
        </p:spPr>
      </p:pic>
      <p:sp>
        <p:nvSpPr>
          <p:cNvPr id="9" name="TextBox 8">
            <a:extLst>
              <a:ext uri="{FF2B5EF4-FFF2-40B4-BE49-F238E27FC236}">
                <a16:creationId xmlns:a16="http://schemas.microsoft.com/office/drawing/2014/main" id="{956AE542-76B5-4A01-97D8-6D2FD3DAC27E}"/>
              </a:ext>
            </a:extLst>
          </p:cNvPr>
          <p:cNvSpPr txBox="1"/>
          <p:nvPr/>
        </p:nvSpPr>
        <p:spPr>
          <a:xfrm>
            <a:off x="2891825" y="1685492"/>
            <a:ext cx="5350132" cy="2862322"/>
          </a:xfrm>
          <a:prstGeom prst="rect">
            <a:avLst/>
          </a:prstGeom>
          <a:noFill/>
        </p:spPr>
        <p:txBody>
          <a:bodyPr wrap="square" rtlCol="0">
            <a:spAutoFit/>
          </a:bodyPr>
          <a:lstStyle/>
          <a:p>
            <a:r>
              <a:rPr lang="en-IN" sz="6000" b="1" dirty="0">
                <a:solidFill>
                  <a:srgbClr val="728C4C"/>
                </a:solidFill>
                <a:effectLst>
                  <a:outerShdw blurRad="38100" dist="38100" dir="2700000" algn="tl">
                    <a:srgbClr val="000000">
                      <a:alpha val="43137"/>
                    </a:srgbClr>
                  </a:outerShdw>
                </a:effectLst>
                <a:latin typeface="Lato Black" panose="020F0502020204030203" pitchFamily="34" charset="0"/>
                <a:ea typeface="Lato Black" panose="020F0502020204030203" pitchFamily="34" charset="0"/>
                <a:cs typeface="Lato Black" panose="020F0502020204030203" pitchFamily="34" charset="0"/>
              </a:rPr>
              <a:t>LETS EXPLORE DASHBOARD</a:t>
            </a:r>
          </a:p>
        </p:txBody>
      </p:sp>
      <p:pic>
        <p:nvPicPr>
          <p:cNvPr id="1026" name="Picture 2" descr="https://files.codebasics.io/81341/avatar/shield_insurance_logo.png?Expires=1716793189&amp;Signature=pk~WHtI8AaIaVxa5ubn0F38ncRxX~w0fNaorJL7nqrvskwa9Tuu9nPSRYo3-KrWE3DdQ~mnfmsddpdkbnwK45OBhwr06MXpz72DQ6vtmpLhOogvwZfvk4KMcf36M5Ti2TCYNsuHAfUqE95I2HmbXCjLP5-OWt0XYfa4n9wQrnGnZqTlRukTh8CRLi816OSlY6d3MYAKZIBQ~Lj0bTIUI70aBP1vY7-lE9Gouais4HsSa9mBlqt39W7ixuuGqiAAjKD85Tj6C7gRub0aBo8RZeGKBeYlE5hby~wnwCbkzg54icrLNbrUc1dH2YHSHLbqUiCcbskyk5ldRFtItwtpjXQ__&amp;Key-Pair-Id=K2RNEYYX7N2F8M">
            <a:extLst>
              <a:ext uri="{FF2B5EF4-FFF2-40B4-BE49-F238E27FC236}">
                <a16:creationId xmlns:a16="http://schemas.microsoft.com/office/drawing/2014/main" id="{12826CC4-AFC0-4B95-BAEA-57A15880ED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32590" y="1285103"/>
            <a:ext cx="2872946" cy="2872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7780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9181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F4F4249-CCE3-4B1D-80AF-AA0854450E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2001" cy="6759146"/>
          </a:xfrm>
          <a:prstGeom prst="rect">
            <a:avLst/>
          </a:prstGeom>
        </p:spPr>
      </p:pic>
    </p:spTree>
    <p:extLst>
      <p:ext uri="{BB962C8B-B14F-4D97-AF65-F5344CB8AC3E}">
        <p14:creationId xmlns:p14="http://schemas.microsoft.com/office/powerpoint/2010/main" val="1137609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9181D"/>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C142E8-7F7D-4483-B377-523608D77E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41789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9181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2D2D5B-EB6C-43FD-BBCA-A22843C5E4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6862691"/>
          </a:xfrm>
          <a:prstGeom prst="rect">
            <a:avLst/>
          </a:prstGeom>
        </p:spPr>
      </p:pic>
    </p:spTree>
    <p:extLst>
      <p:ext uri="{BB962C8B-B14F-4D97-AF65-F5344CB8AC3E}">
        <p14:creationId xmlns:p14="http://schemas.microsoft.com/office/powerpoint/2010/main" val="11080343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198</TotalTime>
  <Words>893</Words>
  <Application>Microsoft Office PowerPoint</Application>
  <PresentationFormat>Widescreen</PresentationFormat>
  <Paragraphs>112</Paragraphs>
  <Slides>18</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Calibri Light</vt:lpstr>
      <vt:lpstr>Franklin Gothic Book</vt:lpstr>
      <vt:lpstr>Lato Black</vt:lpstr>
      <vt:lpstr>League Spartan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 Kumar</dc:creator>
  <cp:lastModifiedBy>Ankit Kumar</cp:lastModifiedBy>
  <cp:revision>23</cp:revision>
  <dcterms:created xsi:type="dcterms:W3CDTF">2024-05-27T06:36:30Z</dcterms:created>
  <dcterms:modified xsi:type="dcterms:W3CDTF">2024-05-27T12:41:05Z</dcterms:modified>
</cp:coreProperties>
</file>

<file path=docProps/thumbnail.jpeg>
</file>